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Poppins Medium Bold" charset="1" panose="02000000000000000000"/>
      <p:regular r:id="rId44"/>
    </p:embeddedFont>
    <p:embeddedFont>
      <p:font typeface="Poppins Medium" charset="1" panose="02000000000000000000"/>
      <p:regular r:id="rId45"/>
    </p:embeddedFont>
    <p:embeddedFont>
      <p:font typeface="Poppins Light" charset="1" panose="02000000000000000000"/>
      <p:regular r:id="rId46"/>
    </p:embeddedFont>
    <p:embeddedFont>
      <p:font typeface="Canva Sans Bold" charset="1" panose="020B0803030501040103"/>
      <p:regular r:id="rId47"/>
    </p:embeddedFont>
    <p:embeddedFont>
      <p:font typeface="Canva Sans" charset="1" panose="020B0503030501040103"/>
      <p:regular r:id="rId48"/>
    </p:embeddedFont>
    <p:embeddedFont>
      <p:font typeface="Lato" charset="1" panose="020F0502020204030203"/>
      <p:regular r:id="rId49"/>
    </p:embeddedFont>
    <p:embeddedFont>
      <p:font typeface="Lato Bold" charset="1" panose="020F0502020204030203"/>
      <p:regular r:id="rId50"/>
    </p:embeddedFont>
    <p:embeddedFont>
      <p:font typeface="Old Standard" charset="1" panose="02040503050505020303"/>
      <p:regular r:id="rId51"/>
    </p:embeddedFont>
    <p:embeddedFont>
      <p:font typeface="Poppins Light Bold" charset="1" panose="02000000000000000000"/>
      <p:regular r:id="rId52"/>
    </p:embeddedFont>
    <p:embeddedFont>
      <p:font typeface="Times New Roman" charset="1" panose="02030502070405020303"/>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4.png" Type="http://schemas.openxmlformats.org/officeDocument/2006/relationships/image"/><Relationship Id="rId4" Target="../media/image35.gif"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6.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8.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 Id="rId7" Target="../media/VAGiSVKvrqU.mp4" Type="http://schemas.openxmlformats.org/officeDocument/2006/relationships/video"/><Relationship Id="rId8" Target="../media/VAGiSVKvrqU.mp4" Type="http://schemas.microsoft.com/office/2007/relationships/media"/></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jpe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jpeg" Type="http://schemas.openxmlformats.org/officeDocument/2006/relationships/image"/><Relationship Id="rId4" Target="../media/VAGiGmFpo4Q.mp4" Type="http://schemas.openxmlformats.org/officeDocument/2006/relationships/video"/><Relationship Id="rId5" Target="../media/VAGiGmFpo4Q.mp4" Type="http://schemas.microsoft.com/office/2007/relationships/media"/></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5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68.jpeg" Type="http://schemas.openxmlformats.org/officeDocument/2006/relationships/image"/><Relationship Id="rId6" Target="../media/VAGiSt-ZA3A.mp4" Type="http://schemas.openxmlformats.org/officeDocument/2006/relationships/video"/><Relationship Id="rId7" Target="../media/VAGiSt-ZA3A.mp4" Type="http://schemas.microsoft.com/office/2007/relationships/media"/></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4.png" Type="http://schemas.openxmlformats.org/officeDocument/2006/relationships/image"/><Relationship Id="rId4"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22204" y="-2845196"/>
            <a:ext cx="19110204" cy="13516126"/>
          </a:xfrm>
          <a:custGeom>
            <a:avLst/>
            <a:gdLst/>
            <a:ahLst/>
            <a:cxnLst/>
            <a:rect r="r" b="b" t="t" l="l"/>
            <a:pathLst>
              <a:path h="13516126" w="19110204">
                <a:moveTo>
                  <a:pt x="0" y="0"/>
                </a:moveTo>
                <a:lnTo>
                  <a:pt x="19110204" y="0"/>
                </a:lnTo>
                <a:lnTo>
                  <a:pt x="19110204" y="13516126"/>
                </a:lnTo>
                <a:lnTo>
                  <a:pt x="0" y="13516126"/>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29824" y="-1936352"/>
            <a:ext cx="10579544" cy="9391465"/>
          </a:xfrm>
          <a:custGeom>
            <a:avLst/>
            <a:gdLst/>
            <a:ahLst/>
            <a:cxnLst/>
            <a:rect r="r" b="b" t="t" l="l"/>
            <a:pathLst>
              <a:path h="9391465" w="10579544">
                <a:moveTo>
                  <a:pt x="0" y="0"/>
                </a:moveTo>
                <a:lnTo>
                  <a:pt x="10579544" y="0"/>
                </a:lnTo>
                <a:lnTo>
                  <a:pt x="10579544" y="9391465"/>
                </a:lnTo>
                <a:lnTo>
                  <a:pt x="0" y="9391465"/>
                </a:lnTo>
                <a:lnTo>
                  <a:pt x="0" y="0"/>
                </a:lnTo>
                <a:close/>
              </a:path>
            </a:pathLst>
          </a:custGeom>
          <a:blipFill>
            <a:blip r:embed="rId4">
              <a:alphaModFix amt="80000"/>
            </a:blip>
            <a:stretch>
              <a:fillRect l="0" t="0" r="-81688" b="-36363"/>
            </a:stretch>
          </a:blipFill>
        </p:spPr>
      </p:sp>
      <p:sp>
        <p:nvSpPr>
          <p:cNvPr name="Freeform 4" id="4"/>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5">
              <a:alphaModFix amt="54000"/>
            </a:blip>
            <a:stretch>
              <a:fillRect l="-48888" t="0" r="-28888" b="0"/>
            </a:stretch>
          </a:blipFill>
        </p:spPr>
      </p:sp>
      <p:sp>
        <p:nvSpPr>
          <p:cNvPr name="Freeform 5" id="5"/>
          <p:cNvSpPr/>
          <p:nvPr/>
        </p:nvSpPr>
        <p:spPr>
          <a:xfrm flipH="false" flipV="false" rot="0">
            <a:off x="10498233" y="5004133"/>
            <a:ext cx="8329423" cy="6769440"/>
          </a:xfrm>
          <a:custGeom>
            <a:avLst/>
            <a:gdLst/>
            <a:ahLst/>
            <a:cxnLst/>
            <a:rect r="r" b="b" t="t" l="l"/>
            <a:pathLst>
              <a:path h="6769440" w="8329423">
                <a:moveTo>
                  <a:pt x="0" y="0"/>
                </a:moveTo>
                <a:lnTo>
                  <a:pt x="8329423" y="0"/>
                </a:lnTo>
                <a:lnTo>
                  <a:pt x="8329423" y="6769440"/>
                </a:lnTo>
                <a:lnTo>
                  <a:pt x="0" y="6769440"/>
                </a:lnTo>
                <a:lnTo>
                  <a:pt x="0" y="0"/>
                </a:lnTo>
                <a:close/>
              </a:path>
            </a:pathLst>
          </a:custGeom>
          <a:blipFill>
            <a:blip r:embed="rId6"/>
            <a:stretch>
              <a:fillRect l="-111332" t="-80662" r="-9045" b="0"/>
            </a:stretch>
          </a:blipFill>
        </p:spPr>
      </p:sp>
      <p:sp>
        <p:nvSpPr>
          <p:cNvPr name="TextBox 6" id="6"/>
          <p:cNvSpPr txBox="true"/>
          <p:nvPr/>
        </p:nvSpPr>
        <p:spPr>
          <a:xfrm rot="0">
            <a:off x="8449720" y="8652898"/>
            <a:ext cx="9703770" cy="1258430"/>
          </a:xfrm>
          <a:prstGeom prst="rect">
            <a:avLst/>
          </a:prstGeom>
        </p:spPr>
        <p:txBody>
          <a:bodyPr anchor="t" rtlCol="false" tIns="0" lIns="0" bIns="0" rIns="0">
            <a:spAutoFit/>
          </a:bodyPr>
          <a:lstStyle/>
          <a:p>
            <a:pPr algn="l">
              <a:lnSpc>
                <a:spcPts val="3236"/>
              </a:lnSpc>
            </a:pPr>
            <a:r>
              <a:rPr lang="en-US" b="true" sz="3204" spc="1345">
                <a:solidFill>
                  <a:srgbClr val="10B5BF"/>
                </a:solidFill>
                <a:latin typeface="Poppins Medium Bold"/>
                <a:ea typeface="Poppins Medium Bold"/>
                <a:cs typeface="Poppins Medium Bold"/>
                <a:sym typeface="Poppins Medium Bold"/>
              </a:rPr>
              <a:t>MADE BY: </a:t>
            </a:r>
          </a:p>
          <a:p>
            <a:pPr algn="ctr">
              <a:lnSpc>
                <a:spcPts val="3236"/>
              </a:lnSpc>
            </a:pPr>
            <a:r>
              <a:rPr lang="en-US" b="true" sz="3204" spc="1345">
                <a:solidFill>
                  <a:srgbClr val="10B5BF"/>
                </a:solidFill>
                <a:latin typeface="Poppins Medium Bold"/>
                <a:ea typeface="Poppins Medium Bold"/>
                <a:cs typeface="Poppins Medium Bold"/>
                <a:sym typeface="Poppins Medium Bold"/>
              </a:rPr>
              <a:t>RIYA SINGH </a:t>
            </a:r>
          </a:p>
          <a:p>
            <a:pPr algn="ctr">
              <a:lnSpc>
                <a:spcPts val="3236"/>
              </a:lnSpc>
            </a:pPr>
            <a:r>
              <a:rPr lang="en-US" b="true" sz="3204" spc="1345">
                <a:solidFill>
                  <a:srgbClr val="10B5BF"/>
                </a:solidFill>
                <a:latin typeface="Poppins Medium Bold"/>
                <a:ea typeface="Poppins Medium Bold"/>
                <a:cs typeface="Poppins Medium Bold"/>
                <a:sym typeface="Poppins Medium Bold"/>
              </a:rPr>
              <a:t>SHIKHAR MISHRA</a:t>
            </a:r>
          </a:p>
        </p:txBody>
      </p:sp>
      <p:sp>
        <p:nvSpPr>
          <p:cNvPr name="TextBox 7" id="7"/>
          <p:cNvSpPr txBox="true"/>
          <p:nvPr/>
        </p:nvSpPr>
        <p:spPr>
          <a:xfrm rot="0">
            <a:off x="1739937" y="4198617"/>
            <a:ext cx="14808125" cy="2171373"/>
          </a:xfrm>
          <a:prstGeom prst="rect">
            <a:avLst/>
          </a:prstGeom>
        </p:spPr>
        <p:txBody>
          <a:bodyPr anchor="t" rtlCol="false" tIns="0" lIns="0" bIns="0" rIns="0">
            <a:spAutoFit/>
          </a:bodyPr>
          <a:lstStyle/>
          <a:p>
            <a:pPr algn="ctr" marL="0" indent="0" lvl="0">
              <a:lnSpc>
                <a:spcPts val="16332"/>
              </a:lnSpc>
              <a:spcBef>
                <a:spcPct val="0"/>
              </a:spcBef>
            </a:pPr>
            <a:r>
              <a:rPr lang="en-US" b="true" sz="16170">
                <a:solidFill>
                  <a:srgbClr val="FFFFFF"/>
                </a:solidFill>
                <a:latin typeface="Poppins Medium Bold"/>
                <a:ea typeface="Poppins Medium Bold"/>
                <a:cs typeface="Poppins Medium Bold"/>
                <a:sym typeface="Poppins Medium Bold"/>
              </a:rPr>
              <a:t>ScrapeEase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289126" y="1410180"/>
            <a:ext cx="207305" cy="3960409"/>
            <a:chOff x="0" y="0"/>
            <a:chExt cx="54599" cy="1043071"/>
          </a:xfrm>
        </p:grpSpPr>
        <p:sp>
          <p:nvSpPr>
            <p:cNvPr name="Freeform 3" id="3"/>
            <p:cNvSpPr/>
            <p:nvPr/>
          </p:nvSpPr>
          <p:spPr>
            <a:xfrm flipH="false" flipV="false" rot="0">
              <a:off x="0" y="0"/>
              <a:ext cx="54599" cy="1043071"/>
            </a:xfrm>
            <a:custGeom>
              <a:avLst/>
              <a:gdLst/>
              <a:ahLst/>
              <a:cxnLst/>
              <a:rect r="r" b="b" t="t" l="l"/>
              <a:pathLst>
                <a:path h="1043071" w="54599">
                  <a:moveTo>
                    <a:pt x="0" y="0"/>
                  </a:moveTo>
                  <a:lnTo>
                    <a:pt x="54599" y="0"/>
                  </a:lnTo>
                  <a:lnTo>
                    <a:pt x="54599" y="1043071"/>
                  </a:lnTo>
                  <a:lnTo>
                    <a:pt x="0" y="1043071"/>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28575"/>
              <a:ext cx="54599" cy="1071646"/>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8729389" y="6014705"/>
            <a:ext cx="207305" cy="3960409"/>
            <a:chOff x="0" y="0"/>
            <a:chExt cx="54599" cy="1043071"/>
          </a:xfrm>
        </p:grpSpPr>
        <p:sp>
          <p:nvSpPr>
            <p:cNvPr name="Freeform 6" id="6"/>
            <p:cNvSpPr/>
            <p:nvPr/>
          </p:nvSpPr>
          <p:spPr>
            <a:xfrm flipH="false" flipV="false" rot="0">
              <a:off x="0" y="0"/>
              <a:ext cx="54599" cy="1043071"/>
            </a:xfrm>
            <a:custGeom>
              <a:avLst/>
              <a:gdLst/>
              <a:ahLst/>
              <a:cxnLst/>
              <a:rect r="r" b="b" t="t" l="l"/>
              <a:pathLst>
                <a:path h="1043071" w="54599">
                  <a:moveTo>
                    <a:pt x="0" y="0"/>
                  </a:moveTo>
                  <a:lnTo>
                    <a:pt x="54599" y="0"/>
                  </a:lnTo>
                  <a:lnTo>
                    <a:pt x="54599" y="1043071"/>
                  </a:lnTo>
                  <a:lnTo>
                    <a:pt x="0" y="1043071"/>
                  </a:lnTo>
                  <a:close/>
                </a:path>
              </a:pathLst>
            </a:custGeom>
            <a:gradFill rotWithShape="true">
              <a:gsLst>
                <a:gs pos="0">
                  <a:srgbClr val="004AAD">
                    <a:alpha val="100000"/>
                  </a:srgbClr>
                </a:gs>
                <a:gs pos="100000">
                  <a:srgbClr val="CB6CE6">
                    <a:alpha val="100000"/>
                  </a:srgbClr>
                </a:gs>
              </a:gsLst>
              <a:lin ang="0"/>
            </a:gradFill>
          </p:spPr>
        </p:sp>
        <p:sp>
          <p:nvSpPr>
            <p:cNvPr name="TextBox 7" id="7"/>
            <p:cNvSpPr txBox="true"/>
            <p:nvPr/>
          </p:nvSpPr>
          <p:spPr>
            <a:xfrm>
              <a:off x="0" y="-28575"/>
              <a:ext cx="54599" cy="1071646"/>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8833042" y="1492236"/>
            <a:ext cx="7799664" cy="3716705"/>
          </a:xfrm>
          <a:custGeom>
            <a:avLst/>
            <a:gdLst/>
            <a:ahLst/>
            <a:cxnLst/>
            <a:rect r="r" b="b" t="t" l="l"/>
            <a:pathLst>
              <a:path h="3716705" w="7799664">
                <a:moveTo>
                  <a:pt x="0" y="0"/>
                </a:moveTo>
                <a:lnTo>
                  <a:pt x="7799664" y="0"/>
                </a:lnTo>
                <a:lnTo>
                  <a:pt x="7799664" y="3716705"/>
                </a:lnTo>
                <a:lnTo>
                  <a:pt x="0" y="3716705"/>
                </a:lnTo>
                <a:lnTo>
                  <a:pt x="0" y="0"/>
                </a:lnTo>
                <a:close/>
              </a:path>
            </a:pathLst>
          </a:custGeom>
          <a:blipFill>
            <a:blip r:embed="rId2"/>
            <a:stretch>
              <a:fillRect l="0" t="-14286" r="0" b="-29298"/>
            </a:stretch>
          </a:blipFill>
        </p:spPr>
      </p:sp>
      <p:sp>
        <p:nvSpPr>
          <p:cNvPr name="Freeform 9" id="9"/>
          <p:cNvSpPr/>
          <p:nvPr/>
        </p:nvSpPr>
        <p:spPr>
          <a:xfrm flipH="false" flipV="false" rot="0">
            <a:off x="690191" y="6134036"/>
            <a:ext cx="7598936" cy="3593585"/>
          </a:xfrm>
          <a:custGeom>
            <a:avLst/>
            <a:gdLst/>
            <a:ahLst/>
            <a:cxnLst/>
            <a:rect r="r" b="b" t="t" l="l"/>
            <a:pathLst>
              <a:path h="3593585" w="7598936">
                <a:moveTo>
                  <a:pt x="0" y="0"/>
                </a:moveTo>
                <a:lnTo>
                  <a:pt x="7598935" y="0"/>
                </a:lnTo>
                <a:lnTo>
                  <a:pt x="7598935" y="3593585"/>
                </a:lnTo>
                <a:lnTo>
                  <a:pt x="0" y="3593585"/>
                </a:lnTo>
                <a:lnTo>
                  <a:pt x="0" y="0"/>
                </a:lnTo>
                <a:close/>
              </a:path>
            </a:pathLst>
          </a:custGeom>
          <a:blipFill>
            <a:blip r:embed="rId3"/>
            <a:stretch>
              <a:fillRect l="-1470" t="-23093" r="0" b="-23715"/>
            </a:stretch>
          </a:blipFill>
        </p:spPr>
      </p:sp>
      <p:sp>
        <p:nvSpPr>
          <p:cNvPr name="TextBox 10" id="10"/>
          <p:cNvSpPr txBox="true"/>
          <p:nvPr/>
        </p:nvSpPr>
        <p:spPr>
          <a:xfrm rot="0">
            <a:off x="194876" y="310092"/>
            <a:ext cx="7590361" cy="1018032"/>
          </a:xfrm>
          <a:prstGeom prst="rect">
            <a:avLst/>
          </a:prstGeom>
        </p:spPr>
        <p:txBody>
          <a:bodyPr anchor="t" rtlCol="false" tIns="0" lIns="0" bIns="0" rIns="0">
            <a:spAutoFit/>
          </a:bodyPr>
          <a:lstStyle/>
          <a:p>
            <a:pPr algn="ctr">
              <a:lnSpc>
                <a:spcPts val="3938"/>
              </a:lnSpc>
              <a:spcBef>
                <a:spcPct val="0"/>
              </a:spcBef>
            </a:pPr>
            <a:r>
              <a:rPr lang="en-US" b="true" sz="3899">
                <a:solidFill>
                  <a:srgbClr val="7ED957"/>
                </a:solidFill>
                <a:latin typeface="Poppins Medium Bold"/>
                <a:ea typeface="Poppins Medium Bold"/>
                <a:cs typeface="Poppins Medium Bold"/>
                <a:sym typeface="Poppins Medium Bold"/>
              </a:rPr>
              <a:t>Automated Data Parsing &amp; Structuring</a:t>
            </a:r>
          </a:p>
        </p:txBody>
      </p:sp>
      <p:sp>
        <p:nvSpPr>
          <p:cNvPr name="TextBox 11" id="11"/>
          <p:cNvSpPr txBox="true"/>
          <p:nvPr/>
        </p:nvSpPr>
        <p:spPr>
          <a:xfrm rot="0">
            <a:off x="690191" y="1673969"/>
            <a:ext cx="7255374" cy="2984672"/>
          </a:xfrm>
          <a:prstGeom prst="rect">
            <a:avLst/>
          </a:prstGeom>
        </p:spPr>
        <p:txBody>
          <a:bodyPr anchor="t" rtlCol="false" tIns="0" lIns="0" bIns="0" rIns="0">
            <a:spAutoFit/>
          </a:bodyPr>
          <a:lstStyle/>
          <a:p>
            <a:pPr algn="just">
              <a:lnSpc>
                <a:spcPts val="2930"/>
              </a:lnSpc>
              <a:spcBef>
                <a:spcPct val="0"/>
              </a:spcBef>
            </a:pPr>
            <a:r>
              <a:rPr lang="en-US" sz="2901">
                <a:solidFill>
                  <a:srgbClr val="FFFFFF"/>
                </a:solidFill>
                <a:latin typeface="Poppins Light Bold"/>
                <a:ea typeface="Poppins Light Bold"/>
                <a:cs typeface="Poppins Light Bold"/>
                <a:sym typeface="Poppins Light Bold"/>
              </a:rPr>
              <a:t>Extracted data is automatically formatted into structured tables, handling missing values and inconsistencies. The AI standardizes the dataset, ensuring uniformity and reliability for further analysis, minimizing the need for manual data cleaning.</a:t>
            </a:r>
          </a:p>
        </p:txBody>
      </p:sp>
      <p:sp>
        <p:nvSpPr>
          <p:cNvPr name="TextBox 12" id="12"/>
          <p:cNvSpPr txBox="true"/>
          <p:nvPr/>
        </p:nvSpPr>
        <p:spPr>
          <a:xfrm rot="0">
            <a:off x="9558496" y="5786677"/>
            <a:ext cx="7917180" cy="522732"/>
          </a:xfrm>
          <a:prstGeom prst="rect">
            <a:avLst/>
          </a:prstGeom>
        </p:spPr>
        <p:txBody>
          <a:bodyPr anchor="t" rtlCol="false" tIns="0" lIns="0" bIns="0" rIns="0">
            <a:spAutoFit/>
          </a:bodyPr>
          <a:lstStyle/>
          <a:p>
            <a:pPr algn="ctr">
              <a:lnSpc>
                <a:spcPts val="3938"/>
              </a:lnSpc>
              <a:spcBef>
                <a:spcPct val="0"/>
              </a:spcBef>
            </a:pPr>
            <a:r>
              <a:rPr lang="en-US" b="true" sz="3899">
                <a:solidFill>
                  <a:srgbClr val="7ED957"/>
                </a:solidFill>
                <a:latin typeface="Poppins Medium Bold"/>
                <a:ea typeface="Poppins Medium Bold"/>
                <a:cs typeface="Poppins Medium Bold"/>
                <a:sym typeface="Poppins Medium Bold"/>
              </a:rPr>
              <a:t>Adaptive Scraping Mechanism</a:t>
            </a:r>
          </a:p>
        </p:txBody>
      </p:sp>
      <p:sp>
        <p:nvSpPr>
          <p:cNvPr name="TextBox 13" id="13"/>
          <p:cNvSpPr txBox="true"/>
          <p:nvPr/>
        </p:nvSpPr>
        <p:spPr>
          <a:xfrm rot="0">
            <a:off x="9849633" y="7114014"/>
            <a:ext cx="7334907" cy="2613607"/>
          </a:xfrm>
          <a:prstGeom prst="rect">
            <a:avLst/>
          </a:prstGeom>
        </p:spPr>
        <p:txBody>
          <a:bodyPr anchor="t" rtlCol="false" tIns="0" lIns="0" bIns="0" rIns="0">
            <a:spAutoFit/>
          </a:bodyPr>
          <a:lstStyle/>
          <a:p>
            <a:pPr algn="just" marL="0" indent="0" lvl="0">
              <a:lnSpc>
                <a:spcPts val="2948"/>
              </a:lnSpc>
              <a:spcBef>
                <a:spcPct val="0"/>
              </a:spcBef>
            </a:pPr>
            <a:r>
              <a:rPr lang="en-US" sz="2918" strike="noStrike" u="none">
                <a:solidFill>
                  <a:srgbClr val="FFFFFF"/>
                </a:solidFill>
                <a:latin typeface="Poppins Light Bold"/>
                <a:ea typeface="Poppins Light Bold"/>
                <a:cs typeface="Poppins Light Bold"/>
                <a:sym typeface="Poppins Light Bold"/>
              </a:rPr>
              <a:t>Machine Learning models detect website layout changes and adjust scraping logic accordingly. This eliminates the need for frequent script modifications, making the system robust and capable of handling evolving webpage structures.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729389" y="1328124"/>
            <a:ext cx="207305" cy="3960409"/>
            <a:chOff x="0" y="0"/>
            <a:chExt cx="54599" cy="1043071"/>
          </a:xfrm>
        </p:grpSpPr>
        <p:sp>
          <p:nvSpPr>
            <p:cNvPr name="Freeform 3" id="3"/>
            <p:cNvSpPr/>
            <p:nvPr/>
          </p:nvSpPr>
          <p:spPr>
            <a:xfrm flipH="false" flipV="false" rot="0">
              <a:off x="0" y="0"/>
              <a:ext cx="54599" cy="1043071"/>
            </a:xfrm>
            <a:custGeom>
              <a:avLst/>
              <a:gdLst/>
              <a:ahLst/>
              <a:cxnLst/>
              <a:rect r="r" b="b" t="t" l="l"/>
              <a:pathLst>
                <a:path h="1043071" w="54599">
                  <a:moveTo>
                    <a:pt x="0" y="0"/>
                  </a:moveTo>
                  <a:lnTo>
                    <a:pt x="54599" y="0"/>
                  </a:lnTo>
                  <a:lnTo>
                    <a:pt x="54599" y="1043071"/>
                  </a:lnTo>
                  <a:lnTo>
                    <a:pt x="0" y="1043071"/>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28575"/>
              <a:ext cx="54599" cy="1071646"/>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8729389" y="6014705"/>
            <a:ext cx="207305" cy="3960409"/>
            <a:chOff x="0" y="0"/>
            <a:chExt cx="54599" cy="1043071"/>
          </a:xfrm>
        </p:grpSpPr>
        <p:sp>
          <p:nvSpPr>
            <p:cNvPr name="Freeform 6" id="6"/>
            <p:cNvSpPr/>
            <p:nvPr/>
          </p:nvSpPr>
          <p:spPr>
            <a:xfrm flipH="false" flipV="false" rot="0">
              <a:off x="0" y="0"/>
              <a:ext cx="54599" cy="1043071"/>
            </a:xfrm>
            <a:custGeom>
              <a:avLst/>
              <a:gdLst/>
              <a:ahLst/>
              <a:cxnLst/>
              <a:rect r="r" b="b" t="t" l="l"/>
              <a:pathLst>
                <a:path h="1043071" w="54599">
                  <a:moveTo>
                    <a:pt x="0" y="0"/>
                  </a:moveTo>
                  <a:lnTo>
                    <a:pt x="54599" y="0"/>
                  </a:lnTo>
                  <a:lnTo>
                    <a:pt x="54599" y="1043071"/>
                  </a:lnTo>
                  <a:lnTo>
                    <a:pt x="0" y="1043071"/>
                  </a:lnTo>
                  <a:close/>
                </a:path>
              </a:pathLst>
            </a:custGeom>
            <a:gradFill rotWithShape="true">
              <a:gsLst>
                <a:gs pos="0">
                  <a:srgbClr val="004AAD">
                    <a:alpha val="100000"/>
                  </a:srgbClr>
                </a:gs>
                <a:gs pos="100000">
                  <a:srgbClr val="CB6CE6">
                    <a:alpha val="100000"/>
                  </a:srgbClr>
                </a:gs>
              </a:gsLst>
              <a:lin ang="0"/>
            </a:gradFill>
          </p:spPr>
        </p:sp>
        <p:sp>
          <p:nvSpPr>
            <p:cNvPr name="TextBox 7" id="7"/>
            <p:cNvSpPr txBox="true"/>
            <p:nvPr/>
          </p:nvSpPr>
          <p:spPr>
            <a:xfrm>
              <a:off x="0" y="-28575"/>
              <a:ext cx="54599" cy="1071646"/>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9441277" y="1328124"/>
            <a:ext cx="7966690" cy="4068028"/>
          </a:xfrm>
          <a:custGeom>
            <a:avLst/>
            <a:gdLst/>
            <a:ahLst/>
            <a:cxnLst/>
            <a:rect r="r" b="b" t="t" l="l"/>
            <a:pathLst>
              <a:path h="4068028" w="7966690">
                <a:moveTo>
                  <a:pt x="0" y="0"/>
                </a:moveTo>
                <a:lnTo>
                  <a:pt x="7966689" y="0"/>
                </a:lnTo>
                <a:lnTo>
                  <a:pt x="7966689" y="4068028"/>
                </a:lnTo>
                <a:lnTo>
                  <a:pt x="0" y="4068028"/>
                </a:lnTo>
                <a:lnTo>
                  <a:pt x="0" y="0"/>
                </a:lnTo>
                <a:close/>
              </a:path>
            </a:pathLst>
          </a:custGeom>
          <a:blipFill>
            <a:blip r:embed="rId2"/>
            <a:stretch>
              <a:fillRect l="0" t="-7791" r="0" b="-26201"/>
            </a:stretch>
          </a:blipFill>
        </p:spPr>
      </p:sp>
      <p:sp>
        <p:nvSpPr>
          <p:cNvPr name="Freeform 9" id="9"/>
          <p:cNvSpPr/>
          <p:nvPr/>
        </p:nvSpPr>
        <p:spPr>
          <a:xfrm flipH="false" flipV="false" rot="0">
            <a:off x="508531" y="6142524"/>
            <a:ext cx="7970035" cy="3817060"/>
          </a:xfrm>
          <a:custGeom>
            <a:avLst/>
            <a:gdLst/>
            <a:ahLst/>
            <a:cxnLst/>
            <a:rect r="r" b="b" t="t" l="l"/>
            <a:pathLst>
              <a:path h="3817060" w="7970035">
                <a:moveTo>
                  <a:pt x="0" y="0"/>
                </a:moveTo>
                <a:lnTo>
                  <a:pt x="7970035" y="0"/>
                </a:lnTo>
                <a:lnTo>
                  <a:pt x="7970035" y="3817060"/>
                </a:lnTo>
                <a:lnTo>
                  <a:pt x="0" y="3817060"/>
                </a:lnTo>
                <a:lnTo>
                  <a:pt x="0" y="0"/>
                </a:lnTo>
                <a:close/>
              </a:path>
            </a:pathLst>
          </a:custGeom>
          <a:blipFill>
            <a:blip r:embed="rId3"/>
            <a:stretch>
              <a:fillRect l="0" t="-3348" r="0" b="-39394"/>
            </a:stretch>
          </a:blipFill>
        </p:spPr>
      </p:sp>
      <p:sp>
        <p:nvSpPr>
          <p:cNvPr name="TextBox 10" id="10"/>
          <p:cNvSpPr txBox="true"/>
          <p:nvPr/>
        </p:nvSpPr>
        <p:spPr>
          <a:xfrm rot="0">
            <a:off x="194876" y="310092"/>
            <a:ext cx="7590361" cy="522732"/>
          </a:xfrm>
          <a:prstGeom prst="rect">
            <a:avLst/>
          </a:prstGeom>
        </p:spPr>
        <p:txBody>
          <a:bodyPr anchor="t" rtlCol="false" tIns="0" lIns="0" bIns="0" rIns="0">
            <a:spAutoFit/>
          </a:bodyPr>
          <a:lstStyle/>
          <a:p>
            <a:pPr algn="ctr">
              <a:lnSpc>
                <a:spcPts val="3938"/>
              </a:lnSpc>
              <a:spcBef>
                <a:spcPct val="0"/>
              </a:spcBef>
            </a:pPr>
            <a:r>
              <a:rPr lang="en-US" b="true" sz="3899">
                <a:solidFill>
                  <a:srgbClr val="7ED957"/>
                </a:solidFill>
                <a:latin typeface="Poppins Medium Bold"/>
                <a:ea typeface="Poppins Medium Bold"/>
                <a:cs typeface="Poppins Medium Bold"/>
                <a:sym typeface="Poppins Medium Bold"/>
              </a:rPr>
              <a:t>Error Handling &amp; Security</a:t>
            </a:r>
          </a:p>
        </p:txBody>
      </p:sp>
      <p:sp>
        <p:nvSpPr>
          <p:cNvPr name="TextBox 11" id="11"/>
          <p:cNvSpPr txBox="true"/>
          <p:nvPr/>
        </p:nvSpPr>
        <p:spPr>
          <a:xfrm rot="0">
            <a:off x="508531" y="1385274"/>
            <a:ext cx="7718462" cy="3375125"/>
          </a:xfrm>
          <a:prstGeom prst="rect">
            <a:avLst/>
          </a:prstGeom>
        </p:spPr>
        <p:txBody>
          <a:bodyPr anchor="t" rtlCol="false" tIns="0" lIns="0" bIns="0" rIns="0">
            <a:spAutoFit/>
          </a:bodyPr>
          <a:lstStyle/>
          <a:p>
            <a:pPr algn="just">
              <a:lnSpc>
                <a:spcPts val="3326"/>
              </a:lnSpc>
              <a:spcBef>
                <a:spcPct val="0"/>
              </a:spcBef>
            </a:pPr>
            <a:r>
              <a:rPr lang="en-US" sz="3293">
                <a:solidFill>
                  <a:srgbClr val="FFFFFF"/>
                </a:solidFill>
                <a:latin typeface="Poppins Light"/>
                <a:ea typeface="Poppins Light"/>
                <a:cs typeface="Poppins Light"/>
                <a:sym typeface="Poppins Light"/>
              </a:rPr>
              <a:t>The system identifies and resolves common web scraping errors such as missing fields, blocked access, and CAPTCHA challenges. Basic security measures, including user authentication, prevent unauthorized access and ensure compliance with ethical web scraping practices.</a:t>
            </a:r>
          </a:p>
        </p:txBody>
      </p:sp>
      <p:sp>
        <p:nvSpPr>
          <p:cNvPr name="TextBox 12" id="12"/>
          <p:cNvSpPr txBox="true"/>
          <p:nvPr/>
        </p:nvSpPr>
        <p:spPr>
          <a:xfrm rot="0">
            <a:off x="10339914" y="5786677"/>
            <a:ext cx="5399961" cy="522732"/>
          </a:xfrm>
          <a:prstGeom prst="rect">
            <a:avLst/>
          </a:prstGeom>
        </p:spPr>
        <p:txBody>
          <a:bodyPr anchor="t" rtlCol="false" tIns="0" lIns="0" bIns="0" rIns="0">
            <a:spAutoFit/>
          </a:bodyPr>
          <a:lstStyle/>
          <a:p>
            <a:pPr algn="ctr">
              <a:lnSpc>
                <a:spcPts val="3938"/>
              </a:lnSpc>
              <a:spcBef>
                <a:spcPct val="0"/>
              </a:spcBef>
            </a:pPr>
            <a:r>
              <a:rPr lang="en-US" b="true" sz="3899">
                <a:solidFill>
                  <a:srgbClr val="7ED957"/>
                </a:solidFill>
                <a:latin typeface="Poppins Medium Bold"/>
                <a:ea typeface="Poppins Medium Bold"/>
                <a:cs typeface="Poppins Medium Bold"/>
                <a:sym typeface="Poppins Medium Bold"/>
              </a:rPr>
              <a:t>Data Export &amp; Review</a:t>
            </a:r>
          </a:p>
        </p:txBody>
      </p:sp>
      <p:sp>
        <p:nvSpPr>
          <p:cNvPr name="TextBox 13" id="13"/>
          <p:cNvSpPr txBox="true"/>
          <p:nvPr/>
        </p:nvSpPr>
        <p:spPr>
          <a:xfrm rot="0">
            <a:off x="9566589" y="6699510"/>
            <a:ext cx="7841377" cy="2878840"/>
          </a:xfrm>
          <a:prstGeom prst="rect">
            <a:avLst/>
          </a:prstGeom>
        </p:spPr>
        <p:txBody>
          <a:bodyPr anchor="t" rtlCol="false" tIns="0" lIns="0" bIns="0" rIns="0">
            <a:spAutoFit/>
          </a:bodyPr>
          <a:lstStyle/>
          <a:p>
            <a:pPr algn="just">
              <a:lnSpc>
                <a:spcPts val="3285"/>
              </a:lnSpc>
              <a:spcBef>
                <a:spcPct val="0"/>
              </a:spcBef>
            </a:pPr>
            <a:r>
              <a:rPr lang="en-US" sz="3252">
                <a:solidFill>
                  <a:srgbClr val="FFFFFF"/>
                </a:solidFill>
                <a:latin typeface="Poppins Light"/>
                <a:ea typeface="Poppins Light"/>
                <a:cs typeface="Poppins Light"/>
                <a:sym typeface="Poppins Light"/>
              </a:rPr>
              <a:t>Users can preview extracted data before downloading it in various formats such as CSV, JSON, and Excel. This feature ensures data accuracy and allows users to verify extracted content before further processing or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8572387" y="515513"/>
            <a:ext cx="47759" cy="11650995"/>
            <a:chOff x="0" y="0"/>
            <a:chExt cx="12579" cy="3068575"/>
          </a:xfrm>
        </p:grpSpPr>
        <p:sp>
          <p:nvSpPr>
            <p:cNvPr name="Freeform 3" id="3"/>
            <p:cNvSpPr/>
            <p:nvPr/>
          </p:nvSpPr>
          <p:spPr>
            <a:xfrm flipH="false" flipV="false" rot="0">
              <a:off x="0" y="0"/>
              <a:ext cx="12579" cy="3068575"/>
            </a:xfrm>
            <a:custGeom>
              <a:avLst/>
              <a:gdLst/>
              <a:ahLst/>
              <a:cxnLst/>
              <a:rect r="r" b="b" t="t" l="l"/>
              <a:pathLst>
                <a:path h="3068575" w="12579">
                  <a:moveTo>
                    <a:pt x="0" y="0"/>
                  </a:moveTo>
                  <a:lnTo>
                    <a:pt x="12579" y="0"/>
                  </a:lnTo>
                  <a:lnTo>
                    <a:pt x="12579" y="3068575"/>
                  </a:lnTo>
                  <a:lnTo>
                    <a:pt x="0" y="3068575"/>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28575"/>
              <a:ext cx="12579" cy="309715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1485532" y="0"/>
            <a:ext cx="13963600" cy="9596802"/>
          </a:xfrm>
          <a:custGeom>
            <a:avLst/>
            <a:gdLst/>
            <a:ahLst/>
            <a:cxnLst/>
            <a:rect r="r" b="b" t="t" l="l"/>
            <a:pathLst>
              <a:path h="9596802" w="13963600">
                <a:moveTo>
                  <a:pt x="0" y="0"/>
                </a:moveTo>
                <a:lnTo>
                  <a:pt x="13963600" y="0"/>
                </a:lnTo>
                <a:lnTo>
                  <a:pt x="13963600" y="9596802"/>
                </a:lnTo>
                <a:lnTo>
                  <a:pt x="0" y="959680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a:ln w="38100" cap="rnd">
            <a:solidFill>
              <a:srgbClr val="000000">
                <a:alpha val="32941"/>
              </a:srgbClr>
            </a:solidFill>
            <a:prstDash val="lgDash"/>
            <a:round/>
          </a:ln>
        </p:spPr>
      </p:sp>
      <p:sp>
        <p:nvSpPr>
          <p:cNvPr name="Freeform 6" id="6"/>
          <p:cNvSpPr/>
          <p:nvPr/>
        </p:nvSpPr>
        <p:spPr>
          <a:xfrm flipH="false" flipV="false" rot="0">
            <a:off x="2770769" y="337774"/>
            <a:ext cx="11650995" cy="5450893"/>
          </a:xfrm>
          <a:custGeom>
            <a:avLst/>
            <a:gdLst/>
            <a:ahLst/>
            <a:cxnLst/>
            <a:rect r="r" b="b" t="t" l="l"/>
            <a:pathLst>
              <a:path h="5450893" w="11650995">
                <a:moveTo>
                  <a:pt x="0" y="0"/>
                </a:moveTo>
                <a:lnTo>
                  <a:pt x="11650996" y="0"/>
                </a:lnTo>
                <a:lnTo>
                  <a:pt x="11650996" y="5450893"/>
                </a:lnTo>
                <a:lnTo>
                  <a:pt x="0" y="5450893"/>
                </a:lnTo>
                <a:lnTo>
                  <a:pt x="0" y="0"/>
                </a:lnTo>
                <a:close/>
              </a:path>
            </a:pathLst>
          </a:custGeom>
          <a:blipFill>
            <a:blip r:embed="rId4">
              <a:alphaModFix amt="93000"/>
            </a:blip>
            <a:stretch>
              <a:fillRect l="0" t="-3993" r="0" b="-42252"/>
            </a:stretch>
          </a:blipFill>
        </p:spPr>
      </p:sp>
      <p:sp>
        <p:nvSpPr>
          <p:cNvPr name="TextBox 7" id="7"/>
          <p:cNvSpPr txBox="true"/>
          <p:nvPr/>
        </p:nvSpPr>
        <p:spPr>
          <a:xfrm rot="0">
            <a:off x="4801087" y="6959895"/>
            <a:ext cx="7590361" cy="522732"/>
          </a:xfrm>
          <a:prstGeom prst="rect">
            <a:avLst/>
          </a:prstGeom>
        </p:spPr>
        <p:txBody>
          <a:bodyPr anchor="t" rtlCol="false" tIns="0" lIns="0" bIns="0" rIns="0">
            <a:spAutoFit/>
          </a:bodyPr>
          <a:lstStyle/>
          <a:p>
            <a:pPr algn="ctr">
              <a:lnSpc>
                <a:spcPts val="3938"/>
              </a:lnSpc>
              <a:spcBef>
                <a:spcPct val="0"/>
              </a:spcBef>
            </a:pPr>
            <a:r>
              <a:rPr lang="en-US" b="true" sz="3899">
                <a:solidFill>
                  <a:srgbClr val="7ED957"/>
                </a:solidFill>
                <a:latin typeface="Poppins Medium Bold"/>
                <a:ea typeface="Poppins Medium Bold"/>
                <a:cs typeface="Poppins Medium Bold"/>
                <a:sym typeface="Poppins Medium Bold"/>
              </a:rPr>
              <a:t>Scalability &amp; Efficiency</a:t>
            </a:r>
          </a:p>
        </p:txBody>
      </p:sp>
      <p:sp>
        <p:nvSpPr>
          <p:cNvPr name="TextBox 8" id="8"/>
          <p:cNvSpPr txBox="true"/>
          <p:nvPr/>
        </p:nvSpPr>
        <p:spPr>
          <a:xfrm rot="0">
            <a:off x="508531" y="7919702"/>
            <a:ext cx="17616471" cy="1698849"/>
          </a:xfrm>
          <a:prstGeom prst="rect">
            <a:avLst/>
          </a:prstGeom>
        </p:spPr>
        <p:txBody>
          <a:bodyPr anchor="t" rtlCol="false" tIns="0" lIns="0" bIns="0" rIns="0">
            <a:spAutoFit/>
          </a:bodyPr>
          <a:lstStyle/>
          <a:p>
            <a:pPr algn="just">
              <a:lnSpc>
                <a:spcPts val="3331"/>
              </a:lnSpc>
              <a:spcBef>
                <a:spcPct val="0"/>
              </a:spcBef>
            </a:pPr>
            <a:r>
              <a:rPr lang="en-US" sz="3298">
                <a:solidFill>
                  <a:srgbClr val="FFFFFF"/>
                </a:solidFill>
                <a:latin typeface="Poppins Light Bold"/>
                <a:ea typeface="Poppins Light Bold"/>
                <a:cs typeface="Poppins Light Bold"/>
                <a:sym typeface="Poppins Light Bold"/>
              </a:rPr>
              <a:t>The system identifies and resolves common web scraping errors such as missing fields, blocked access, and CAPTCHA challenges. Basic security measures, including user authentication, prevent unauthorized access and ensure compliance with ethical web scraping practices.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647471" y="4747261"/>
            <a:ext cx="9340634" cy="5461466"/>
          </a:xfrm>
          <a:custGeom>
            <a:avLst/>
            <a:gdLst/>
            <a:ahLst/>
            <a:cxnLst/>
            <a:rect r="r" b="b" t="t" l="l"/>
            <a:pathLst>
              <a:path h="5461466" w="9340634">
                <a:moveTo>
                  <a:pt x="0" y="0"/>
                </a:moveTo>
                <a:lnTo>
                  <a:pt x="9340634" y="0"/>
                </a:lnTo>
                <a:lnTo>
                  <a:pt x="9340634" y="5461467"/>
                </a:lnTo>
                <a:lnTo>
                  <a:pt x="0" y="5461467"/>
                </a:lnTo>
                <a:lnTo>
                  <a:pt x="0" y="0"/>
                </a:lnTo>
                <a:close/>
              </a:path>
            </a:pathLst>
          </a:custGeom>
          <a:blipFill>
            <a:blip r:embed="rId3"/>
            <a:stretch>
              <a:fillRect l="0" t="-124" r="0" b="-124"/>
            </a:stretch>
          </a:blipFill>
          <a:ln cap="sq">
            <a:noFill/>
            <a:prstDash val="solid"/>
            <a:miter/>
          </a:ln>
        </p:spPr>
      </p:sp>
      <p:sp>
        <p:nvSpPr>
          <p:cNvPr name="TextBox 4" id="4"/>
          <p:cNvSpPr txBox="true"/>
          <p:nvPr/>
        </p:nvSpPr>
        <p:spPr>
          <a:xfrm rot="0">
            <a:off x="1803146" y="444436"/>
            <a:ext cx="14681707" cy="733553"/>
          </a:xfrm>
          <a:prstGeom prst="rect">
            <a:avLst/>
          </a:prstGeom>
        </p:spPr>
        <p:txBody>
          <a:bodyPr anchor="t" rtlCol="false" tIns="0" lIns="0" bIns="0" rIns="0">
            <a:spAutoFit/>
          </a:bodyPr>
          <a:lstStyle/>
          <a:p>
            <a:pPr algn="ctr" marL="0" indent="0" lvl="0">
              <a:lnSpc>
                <a:spcPts val="5586"/>
              </a:lnSpc>
              <a:spcBef>
                <a:spcPct val="0"/>
              </a:spcBef>
            </a:pPr>
            <a:r>
              <a:rPr lang="en-US" b="true" sz="5531">
                <a:solidFill>
                  <a:srgbClr val="FFFFFF"/>
                </a:solidFill>
                <a:latin typeface="Poppins Medium Bold"/>
                <a:ea typeface="Poppins Medium Bold"/>
                <a:cs typeface="Poppins Medium Bold"/>
                <a:sym typeface="Poppins Medium Bold"/>
              </a:rPr>
              <a:t>LIFE CYCLE MODEL  USED </a:t>
            </a:r>
          </a:p>
        </p:txBody>
      </p:sp>
      <p:sp>
        <p:nvSpPr>
          <p:cNvPr name="TextBox 5" id="5"/>
          <p:cNvSpPr txBox="true"/>
          <p:nvPr/>
        </p:nvSpPr>
        <p:spPr>
          <a:xfrm rot="0">
            <a:off x="1228649" y="2292351"/>
            <a:ext cx="16484854" cy="2306956"/>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Poppins Light"/>
                <a:ea typeface="Poppins Light"/>
                <a:cs typeface="Poppins Light"/>
                <a:sym typeface="Poppins Light"/>
              </a:rPr>
              <a:t>The Agile Model is an iterative and flexible software development approach that focuses on continuous improvements, user feedback, and adaptability. Instead of a rigid step-by-step process, Agile follows short development cycles called sprints, allowing for quick adjustments based on changing requirements.</a:t>
            </a:r>
          </a:p>
        </p:txBody>
      </p:sp>
      <p:sp>
        <p:nvSpPr>
          <p:cNvPr name="TextBox 6" id="6"/>
          <p:cNvSpPr txBox="true"/>
          <p:nvPr/>
        </p:nvSpPr>
        <p:spPr>
          <a:xfrm rot="0">
            <a:off x="7042320" y="1324610"/>
            <a:ext cx="2626757" cy="739141"/>
          </a:xfrm>
          <a:prstGeom prst="rect">
            <a:avLst/>
          </a:prstGeom>
        </p:spPr>
        <p:txBody>
          <a:bodyPr anchor="t" rtlCol="false" tIns="0" lIns="0" bIns="0" rIns="0">
            <a:spAutoFit/>
          </a:bodyPr>
          <a:lstStyle/>
          <a:p>
            <a:pPr algn="ctr">
              <a:lnSpc>
                <a:spcPts val="5459"/>
              </a:lnSpc>
              <a:spcBef>
                <a:spcPct val="0"/>
              </a:spcBef>
            </a:pPr>
            <a:r>
              <a:rPr lang="en-US" sz="3899">
                <a:solidFill>
                  <a:srgbClr val="FFFFFF"/>
                </a:solidFill>
                <a:latin typeface="Times New Roman"/>
                <a:ea typeface="Times New Roman"/>
                <a:cs typeface="Times New Roman"/>
                <a:sym typeface="Times New Roman"/>
              </a:rPr>
              <a:t>Agile Model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731535" y="1548568"/>
            <a:ext cx="4681344" cy="7643242"/>
          </a:xfrm>
          <a:custGeom>
            <a:avLst/>
            <a:gdLst/>
            <a:ahLst/>
            <a:cxnLst/>
            <a:rect r="r" b="b" t="t" l="l"/>
            <a:pathLst>
              <a:path h="7643242" w="4681344">
                <a:moveTo>
                  <a:pt x="0" y="0"/>
                </a:moveTo>
                <a:lnTo>
                  <a:pt x="4681345" y="0"/>
                </a:lnTo>
                <a:lnTo>
                  <a:pt x="4681345" y="7643242"/>
                </a:lnTo>
                <a:lnTo>
                  <a:pt x="0" y="7643242"/>
                </a:lnTo>
                <a:lnTo>
                  <a:pt x="0" y="0"/>
                </a:lnTo>
                <a:close/>
              </a:path>
            </a:pathLst>
          </a:custGeom>
          <a:blipFill>
            <a:blip r:embed="rId2"/>
            <a:stretch>
              <a:fillRect l="-613" t="0" r="-613" b="0"/>
            </a:stretch>
          </a:blipFill>
        </p:spPr>
      </p:sp>
      <p:sp>
        <p:nvSpPr>
          <p:cNvPr name="AutoShape 3" id="3"/>
          <p:cNvSpPr/>
          <p:nvPr/>
        </p:nvSpPr>
        <p:spPr>
          <a:xfrm>
            <a:off x="1028700" y="2988688"/>
            <a:ext cx="6682629" cy="0"/>
          </a:xfrm>
          <a:prstGeom prst="line">
            <a:avLst/>
          </a:prstGeom>
          <a:ln cap="rnd" w="19050">
            <a:solidFill>
              <a:srgbClr val="10B5BF"/>
            </a:solidFill>
            <a:prstDash val="solid"/>
            <a:headEnd type="none" len="sm" w="sm"/>
            <a:tailEnd type="none" len="sm" w="sm"/>
          </a:ln>
        </p:spPr>
      </p:sp>
      <p:sp>
        <p:nvSpPr>
          <p:cNvPr name="AutoShape 4" id="4"/>
          <p:cNvSpPr/>
          <p:nvPr/>
        </p:nvSpPr>
        <p:spPr>
          <a:xfrm>
            <a:off x="10576671" y="2998213"/>
            <a:ext cx="6682629" cy="0"/>
          </a:xfrm>
          <a:prstGeom prst="line">
            <a:avLst/>
          </a:prstGeom>
          <a:ln cap="rnd" w="19050">
            <a:solidFill>
              <a:srgbClr val="10B5BF"/>
            </a:solidFill>
            <a:prstDash val="solid"/>
            <a:headEnd type="none" len="sm" w="sm"/>
            <a:tailEnd type="none" len="sm" w="sm"/>
          </a:ln>
        </p:spPr>
      </p:sp>
      <p:sp>
        <p:nvSpPr>
          <p:cNvPr name="AutoShape 5" id="5"/>
          <p:cNvSpPr/>
          <p:nvPr/>
        </p:nvSpPr>
        <p:spPr>
          <a:xfrm>
            <a:off x="10576671" y="7915532"/>
            <a:ext cx="6682629" cy="0"/>
          </a:xfrm>
          <a:prstGeom prst="line">
            <a:avLst/>
          </a:prstGeom>
          <a:ln cap="rnd" w="19050">
            <a:solidFill>
              <a:srgbClr val="10B5BF"/>
            </a:solidFill>
            <a:prstDash val="solid"/>
            <a:headEnd type="none" len="sm" w="sm"/>
            <a:tailEnd type="none" len="sm" w="sm"/>
          </a:ln>
        </p:spPr>
      </p:sp>
      <p:sp>
        <p:nvSpPr>
          <p:cNvPr name="TextBox 6" id="6"/>
          <p:cNvSpPr txBox="true"/>
          <p:nvPr/>
        </p:nvSpPr>
        <p:spPr>
          <a:xfrm rot="0">
            <a:off x="811105" y="6086732"/>
            <a:ext cx="6323481" cy="1524000"/>
          </a:xfrm>
          <a:prstGeom prst="rect">
            <a:avLst/>
          </a:prstGeom>
        </p:spPr>
        <p:txBody>
          <a:bodyPr anchor="t" rtlCol="false" tIns="0" lIns="0" bIns="0" rIns="0">
            <a:spAutoFit/>
          </a:bodyPr>
          <a:lstStyle/>
          <a:p>
            <a:pPr algn="l" marL="0" indent="0" lvl="0">
              <a:lnSpc>
                <a:spcPts val="6000"/>
              </a:lnSpc>
            </a:pPr>
            <a:r>
              <a:rPr lang="en-US" b="true" sz="5000">
                <a:solidFill>
                  <a:srgbClr val="FFFFFF"/>
                </a:solidFill>
                <a:latin typeface="Poppins Medium Bold"/>
                <a:ea typeface="Poppins Medium Bold"/>
                <a:cs typeface="Poppins Medium Bold"/>
                <a:sym typeface="Poppins Medium Bold"/>
              </a:rPr>
              <a:t>Operational Feasibility</a:t>
            </a:r>
          </a:p>
        </p:txBody>
      </p:sp>
      <p:sp>
        <p:nvSpPr>
          <p:cNvPr name="AutoShape 7" id="7"/>
          <p:cNvSpPr/>
          <p:nvPr/>
        </p:nvSpPr>
        <p:spPr>
          <a:xfrm>
            <a:off x="1028700" y="7906007"/>
            <a:ext cx="6682629" cy="0"/>
          </a:xfrm>
          <a:prstGeom prst="line">
            <a:avLst/>
          </a:prstGeom>
          <a:ln cap="rnd" w="19050">
            <a:solidFill>
              <a:srgbClr val="10B5BF"/>
            </a:solidFill>
            <a:prstDash val="solid"/>
            <a:headEnd type="none" len="sm" w="sm"/>
            <a:tailEnd type="none" len="sm" w="sm"/>
          </a:ln>
        </p:spPr>
      </p:sp>
      <p:sp>
        <p:nvSpPr>
          <p:cNvPr name="TextBox 8" id="8"/>
          <p:cNvSpPr txBox="true"/>
          <p:nvPr/>
        </p:nvSpPr>
        <p:spPr>
          <a:xfrm rot="0">
            <a:off x="1028700" y="8501577"/>
            <a:ext cx="5656492" cy="1323340"/>
          </a:xfrm>
          <a:prstGeom prst="rect">
            <a:avLst/>
          </a:prstGeom>
        </p:spPr>
        <p:txBody>
          <a:bodyPr anchor="t" rtlCol="false" tIns="0" lIns="0" bIns="0" rIns="0">
            <a:spAutoFit/>
          </a:bodyPr>
          <a:lstStyle/>
          <a:p>
            <a:pPr algn="l" marL="0" indent="0" lvl="0">
              <a:lnSpc>
                <a:spcPts val="2659"/>
              </a:lnSpc>
            </a:pPr>
            <a:r>
              <a:rPr lang="en-US" sz="1899">
                <a:solidFill>
                  <a:srgbClr val="FFFFFF"/>
                </a:solidFill>
                <a:latin typeface="Poppins Light"/>
                <a:ea typeface="Poppins Light"/>
                <a:cs typeface="Poppins Light"/>
                <a:sym typeface="Poppins Light"/>
              </a:rPr>
              <a:t>A user-friendly interface enables non-programmers to extract data efficiently, while AI-driven automation reduces errors and enhances adaptability.</a:t>
            </a:r>
          </a:p>
        </p:txBody>
      </p:sp>
      <p:sp>
        <p:nvSpPr>
          <p:cNvPr name="Freeform 9" id="9"/>
          <p:cNvSpPr/>
          <p:nvPr/>
        </p:nvSpPr>
        <p:spPr>
          <a:xfrm flipH="true" flipV="false" rot="0">
            <a:off x="-806633" y="6705184"/>
            <a:ext cx="6366679" cy="7163633"/>
          </a:xfrm>
          <a:custGeom>
            <a:avLst/>
            <a:gdLst/>
            <a:ahLst/>
            <a:cxnLst/>
            <a:rect r="r" b="b" t="t" l="l"/>
            <a:pathLst>
              <a:path h="7163633" w="6366679">
                <a:moveTo>
                  <a:pt x="6366679" y="0"/>
                </a:moveTo>
                <a:lnTo>
                  <a:pt x="0" y="0"/>
                </a:lnTo>
                <a:lnTo>
                  <a:pt x="0" y="7163632"/>
                </a:lnTo>
                <a:lnTo>
                  <a:pt x="6366679" y="7163632"/>
                </a:lnTo>
                <a:lnTo>
                  <a:pt x="6366679" y="0"/>
                </a:lnTo>
                <a:close/>
              </a:path>
            </a:pathLst>
          </a:custGeom>
          <a:blipFill>
            <a:blip r:embed="rId3">
              <a:alphaModFix amt="16000"/>
            </a:blip>
            <a:stretch>
              <a:fillRect l="0" t="0" r="0" b="0"/>
            </a:stretch>
          </a:blipFill>
        </p:spPr>
      </p:sp>
      <p:grpSp>
        <p:nvGrpSpPr>
          <p:cNvPr name="Group 10" id="10"/>
          <p:cNvGrpSpPr/>
          <p:nvPr/>
        </p:nvGrpSpPr>
        <p:grpSpPr>
          <a:xfrm rot="0">
            <a:off x="10437294" y="2928524"/>
            <a:ext cx="139378" cy="1393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7711329" y="2918999"/>
            <a:ext cx="139378" cy="13937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0437294" y="7850606"/>
            <a:ext cx="139378" cy="13937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0">
            <a:off x="7711329" y="7841081"/>
            <a:ext cx="139378" cy="13937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pic>
        <p:nvPicPr>
          <p:cNvPr name="Picture 22" id="22"/>
          <p:cNvPicPr>
            <a:picLocks noChangeAspect="true"/>
          </p:cNvPicPr>
          <p:nvPr/>
        </p:nvPicPr>
        <p:blipFill>
          <a:blip r:embed="rId4"/>
          <a:srcRect l="0" t="0" r="0" b="0"/>
          <a:stretch>
            <a:fillRect/>
          </a:stretch>
        </p:blipFill>
        <p:spPr>
          <a:xfrm flipH="false" flipV="false" rot="0">
            <a:off x="7994701" y="5546604"/>
            <a:ext cx="2155012" cy="2993073"/>
          </a:xfrm>
          <a:prstGeom prst="rect">
            <a:avLst/>
          </a:prstGeom>
        </p:spPr>
      </p:pic>
      <p:sp>
        <p:nvSpPr>
          <p:cNvPr name="TextBox 23" id="23"/>
          <p:cNvSpPr txBox="true"/>
          <p:nvPr/>
        </p:nvSpPr>
        <p:spPr>
          <a:xfrm rot="0">
            <a:off x="1031448" y="3167697"/>
            <a:ext cx="5882794" cy="1990090"/>
          </a:xfrm>
          <a:prstGeom prst="rect">
            <a:avLst/>
          </a:prstGeom>
        </p:spPr>
        <p:txBody>
          <a:bodyPr anchor="t" rtlCol="false" tIns="0" lIns="0" bIns="0" rIns="0">
            <a:spAutoFit/>
          </a:bodyPr>
          <a:lstStyle/>
          <a:p>
            <a:pPr algn="l" marL="0" indent="0" lvl="0">
              <a:lnSpc>
                <a:spcPts val="2659"/>
              </a:lnSpc>
            </a:pPr>
            <a:r>
              <a:rPr lang="en-US" sz="1899">
                <a:solidFill>
                  <a:srgbClr val="FFFFFF"/>
                </a:solidFill>
                <a:latin typeface="Poppins Light"/>
                <a:ea typeface="Poppins Light"/>
                <a:cs typeface="Poppins Light"/>
                <a:sym typeface="Poppins Light"/>
              </a:rPr>
              <a:t> The system leverages AI for adaptable web scraping, handling dynamic content and missing values with minimal manual intervention. It ensures scalability and efficient performance using Python, Flask, and machine learning techniques.</a:t>
            </a:r>
          </a:p>
        </p:txBody>
      </p:sp>
      <p:sp>
        <p:nvSpPr>
          <p:cNvPr name="TextBox 24" id="24"/>
          <p:cNvSpPr txBox="true"/>
          <p:nvPr/>
        </p:nvSpPr>
        <p:spPr>
          <a:xfrm rot="0">
            <a:off x="11371927" y="3584258"/>
            <a:ext cx="5887373" cy="1323340"/>
          </a:xfrm>
          <a:prstGeom prst="rect">
            <a:avLst/>
          </a:prstGeom>
        </p:spPr>
        <p:txBody>
          <a:bodyPr anchor="t" rtlCol="false" tIns="0" lIns="0" bIns="0" rIns="0">
            <a:spAutoFit/>
          </a:bodyPr>
          <a:lstStyle/>
          <a:p>
            <a:pPr algn="r" marL="0" indent="0" lvl="0">
              <a:lnSpc>
                <a:spcPts val="2659"/>
              </a:lnSpc>
            </a:pPr>
            <a:r>
              <a:rPr lang="en-US" sz="1899">
                <a:solidFill>
                  <a:srgbClr val="FFFFFF"/>
                </a:solidFill>
                <a:latin typeface="Poppins Light"/>
                <a:ea typeface="Poppins Light"/>
                <a:cs typeface="Poppins Light"/>
                <a:sym typeface="Poppins Light"/>
              </a:rPr>
              <a:t>The project minimizes costs by utilizing open-source tools, reducing manual script maintenance, and offering a potential revenue model through a SaaS-based approach.</a:t>
            </a:r>
          </a:p>
        </p:txBody>
      </p:sp>
      <p:sp>
        <p:nvSpPr>
          <p:cNvPr name="TextBox 25" id="25"/>
          <p:cNvSpPr txBox="true"/>
          <p:nvPr/>
        </p:nvSpPr>
        <p:spPr>
          <a:xfrm rot="0">
            <a:off x="1028700" y="850068"/>
            <a:ext cx="6323481" cy="1524000"/>
          </a:xfrm>
          <a:prstGeom prst="rect">
            <a:avLst/>
          </a:prstGeom>
        </p:spPr>
        <p:txBody>
          <a:bodyPr anchor="t" rtlCol="false" tIns="0" lIns="0" bIns="0" rIns="0">
            <a:spAutoFit/>
          </a:bodyPr>
          <a:lstStyle/>
          <a:p>
            <a:pPr algn="l" marL="0" indent="0" lvl="0">
              <a:lnSpc>
                <a:spcPts val="6000"/>
              </a:lnSpc>
            </a:pPr>
            <a:r>
              <a:rPr lang="en-US" b="true" sz="5000">
                <a:solidFill>
                  <a:srgbClr val="FFFFFF"/>
                </a:solidFill>
                <a:latin typeface="Poppins Medium Bold"/>
                <a:ea typeface="Poppins Medium Bold"/>
                <a:cs typeface="Poppins Medium Bold"/>
                <a:sym typeface="Poppins Medium Bold"/>
              </a:rPr>
              <a:t>Technical Feasibility</a:t>
            </a:r>
          </a:p>
        </p:txBody>
      </p:sp>
      <p:sp>
        <p:nvSpPr>
          <p:cNvPr name="TextBox 26" id="26"/>
          <p:cNvSpPr txBox="true"/>
          <p:nvPr/>
        </p:nvSpPr>
        <p:spPr>
          <a:xfrm rot="0">
            <a:off x="11371927" y="850068"/>
            <a:ext cx="5887373" cy="1524000"/>
          </a:xfrm>
          <a:prstGeom prst="rect">
            <a:avLst/>
          </a:prstGeom>
        </p:spPr>
        <p:txBody>
          <a:bodyPr anchor="t" rtlCol="false" tIns="0" lIns="0" bIns="0" rIns="0">
            <a:spAutoFit/>
          </a:bodyPr>
          <a:lstStyle/>
          <a:p>
            <a:pPr algn="r" marL="0" indent="0" lvl="0">
              <a:lnSpc>
                <a:spcPts val="6000"/>
              </a:lnSpc>
            </a:pPr>
            <a:r>
              <a:rPr lang="en-US" b="true" sz="5000">
                <a:solidFill>
                  <a:srgbClr val="FFFFFF"/>
                </a:solidFill>
                <a:latin typeface="Poppins Medium Bold"/>
                <a:ea typeface="Poppins Medium Bold"/>
                <a:cs typeface="Poppins Medium Bold"/>
                <a:sym typeface="Poppins Medium Bold"/>
              </a:rPr>
              <a:t>Economic Feasibility</a:t>
            </a:r>
          </a:p>
        </p:txBody>
      </p:sp>
      <p:sp>
        <p:nvSpPr>
          <p:cNvPr name="TextBox 27" id="27"/>
          <p:cNvSpPr txBox="true"/>
          <p:nvPr/>
        </p:nvSpPr>
        <p:spPr>
          <a:xfrm rot="0">
            <a:off x="11371927" y="8501577"/>
            <a:ext cx="5887373" cy="1323340"/>
          </a:xfrm>
          <a:prstGeom prst="rect">
            <a:avLst/>
          </a:prstGeom>
        </p:spPr>
        <p:txBody>
          <a:bodyPr anchor="t" rtlCol="false" tIns="0" lIns="0" bIns="0" rIns="0">
            <a:spAutoFit/>
          </a:bodyPr>
          <a:lstStyle/>
          <a:p>
            <a:pPr algn="r" marL="0" indent="0" lvl="0">
              <a:lnSpc>
                <a:spcPts val="2659"/>
              </a:lnSpc>
            </a:pPr>
            <a:r>
              <a:rPr lang="en-US" sz="1899">
                <a:solidFill>
                  <a:srgbClr val="FFFFFF"/>
                </a:solidFill>
                <a:latin typeface="Poppins Light"/>
                <a:ea typeface="Poppins Light"/>
                <a:cs typeface="Poppins Light"/>
                <a:sym typeface="Poppins Light"/>
              </a:rPr>
              <a:t>The system must comply with web scraping regulations, adhere to robots.txt policies, and follow ethical data extraction practices to avoid legal risks.</a:t>
            </a:r>
          </a:p>
        </p:txBody>
      </p:sp>
      <p:sp>
        <p:nvSpPr>
          <p:cNvPr name="TextBox 28" id="28"/>
          <p:cNvSpPr txBox="true"/>
          <p:nvPr/>
        </p:nvSpPr>
        <p:spPr>
          <a:xfrm rot="0">
            <a:off x="11859342" y="6155373"/>
            <a:ext cx="5399958" cy="762000"/>
          </a:xfrm>
          <a:prstGeom prst="rect">
            <a:avLst/>
          </a:prstGeom>
        </p:spPr>
        <p:txBody>
          <a:bodyPr anchor="t" rtlCol="false" tIns="0" lIns="0" bIns="0" rIns="0">
            <a:spAutoFit/>
          </a:bodyPr>
          <a:lstStyle/>
          <a:p>
            <a:pPr algn="r" marL="0" indent="0" lvl="0">
              <a:lnSpc>
                <a:spcPts val="6000"/>
              </a:lnSpc>
            </a:pPr>
            <a:r>
              <a:rPr lang="en-US" b="true" sz="5000">
                <a:solidFill>
                  <a:srgbClr val="FFFFFF"/>
                </a:solidFill>
                <a:latin typeface="Poppins Medium Bold"/>
                <a:ea typeface="Poppins Medium Bold"/>
                <a:cs typeface="Poppins Medium Bold"/>
                <a:sym typeface="Poppins Medium Bold"/>
              </a:rPr>
              <a:t>Legal Feasibility</a:t>
            </a:r>
          </a:p>
        </p:txBody>
      </p:sp>
      <p:sp>
        <p:nvSpPr>
          <p:cNvPr name="TextBox 29" id="29"/>
          <p:cNvSpPr txBox="true"/>
          <p:nvPr/>
        </p:nvSpPr>
        <p:spPr>
          <a:xfrm rot="0">
            <a:off x="7781017" y="3546158"/>
            <a:ext cx="2725965" cy="2256328"/>
          </a:xfrm>
          <a:prstGeom prst="rect">
            <a:avLst/>
          </a:prstGeom>
        </p:spPr>
        <p:txBody>
          <a:bodyPr anchor="t" rtlCol="false" tIns="0" lIns="0" bIns="0" rIns="0">
            <a:spAutoFit/>
          </a:bodyPr>
          <a:lstStyle/>
          <a:p>
            <a:pPr algn="ctr">
              <a:lnSpc>
                <a:spcPts val="5636"/>
              </a:lnSpc>
            </a:pPr>
            <a:r>
              <a:rPr lang="en-US" sz="4026" b="true">
                <a:solidFill>
                  <a:srgbClr val="FFFFFF"/>
                </a:solidFill>
                <a:latin typeface="Poppins Medium Bold"/>
                <a:ea typeface="Poppins Medium Bold"/>
                <a:cs typeface="Poppins Medium Bold"/>
                <a:sym typeface="Poppins Medium Bold"/>
              </a:rPr>
              <a:t>Feasibility Study</a:t>
            </a:r>
          </a:p>
          <a:p>
            <a:pPr algn="ctr">
              <a:lnSpc>
                <a:spcPts val="5783"/>
              </a:lnSpc>
              <a:spcBef>
                <a:spcPct val="0"/>
              </a:spcBef>
            </a:pPr>
          </a:p>
        </p:txBody>
      </p:sp>
    </p:spTree>
  </p:cSld>
  <p:clrMapOvr>
    <a:masterClrMapping/>
  </p:clrMapOvr>
  <p:transition spd="fast">
    <p:cover dir="l"/>
  </p:transition>
</p:sld>
</file>

<file path=ppt/slides/slide1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97715" y="4356910"/>
          <a:ext cx="7925064" cy="5362575"/>
        </p:xfrm>
        <a:graphic>
          <a:graphicData uri="http://schemas.openxmlformats.org/drawingml/2006/table">
            <a:tbl>
              <a:tblPr/>
              <a:tblGrid>
                <a:gridCol w="3565042"/>
                <a:gridCol w="4360022"/>
              </a:tblGrid>
              <a:tr h="1055247">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PROCESSOR</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t">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DUAL</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CORE OR ABOVE</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41586">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RAM</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t">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1888"/>
                        </a:lnSpc>
                        <a:spcBef>
                          <a:spcPct val="0"/>
                        </a:spcBef>
                        <a:defRPr/>
                      </a:pPr>
                      <a:endParaRPr lang="en-US" sz="1100"/>
                    </a:p>
                    <a:p>
                      <a:pPr algn="ctr" marL="0" indent="0" lvl="0">
                        <a:lnSpc>
                          <a:spcPts val="1888"/>
                        </a:lnSpc>
                        <a:spcBef>
                          <a:spcPct val="0"/>
                        </a:spcBef>
                      </a:pPr>
                      <a:r>
                        <a:rPr lang="en-US" sz="1600" spc="371" strike="noStrike" u="none">
                          <a:solidFill>
                            <a:srgbClr val="FFFFFF"/>
                          </a:solidFill>
                          <a:latin typeface="Poppins Light Bold"/>
                          <a:ea typeface="Poppins Light Bold"/>
                          <a:cs typeface="Poppins Light Bold"/>
                          <a:sym typeface="Poppins Light Bold"/>
                        </a:rPr>
                        <a:t>  MIN</a:t>
                      </a:r>
                    </a:p>
                    <a:p>
                      <a:pPr algn="ctr" marL="0" indent="0" lvl="0">
                        <a:lnSpc>
                          <a:spcPts val="1888"/>
                        </a:lnSpc>
                        <a:spcBef>
                          <a:spcPct val="0"/>
                        </a:spcBef>
                      </a:pPr>
                      <a:r>
                        <a:rPr lang="en-US" sz="1600" spc="371" strike="noStrike" u="none">
                          <a:solidFill>
                            <a:srgbClr val="FFFFFF"/>
                          </a:solidFill>
                          <a:latin typeface="Poppins Light Bold"/>
                          <a:ea typeface="Poppins Light Bold"/>
                          <a:cs typeface="Poppins Light Bold"/>
                          <a:sym typeface="Poppins Light Bold"/>
                        </a:rPr>
                        <a:t>  4 GB </a:t>
                      </a:r>
                    </a:p>
                    <a:p>
                      <a:pPr algn="ctr" marL="0" indent="0" lvl="0">
                        <a:lnSpc>
                          <a:spcPts val="1888"/>
                        </a:lnSpc>
                        <a:spcBef>
                          <a:spcPct val="0"/>
                        </a:spcBef>
                      </a:pPr>
                      <a:r>
                        <a:rPr lang="en-US" sz="1600" spc="371" strike="noStrike" u="none">
                          <a:solidFill>
                            <a:srgbClr val="FFFFFF"/>
                          </a:solidFill>
                          <a:latin typeface="Poppins Light Bold"/>
                          <a:ea typeface="Poppins Light Bold"/>
                          <a:cs typeface="Poppins Light Bold"/>
                          <a:sym typeface="Poppins Light Bold"/>
                        </a:rPr>
                        <a:t>  </a:t>
                      </a: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55247">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DISK</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SPACE</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t">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150</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GB</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55247">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MONITOR</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t">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720P</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55247">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OTHERS</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t">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KEYBOARD,</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MOUSE, INTERNET CONNECTION</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9483805" y="4356910"/>
          <a:ext cx="7925064" cy="5338577"/>
        </p:xfrm>
        <a:graphic>
          <a:graphicData uri="http://schemas.openxmlformats.org/drawingml/2006/table">
            <a:tbl>
              <a:tblPr/>
              <a:tblGrid>
                <a:gridCol w="3565042"/>
                <a:gridCol w="4360022"/>
              </a:tblGrid>
              <a:tr h="1055281">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PROCESSOR</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t">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       QUAD</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CORE OR ABOVE</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32798">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RAM</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t">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1888"/>
                        </a:lnSpc>
                        <a:spcBef>
                          <a:spcPct val="0"/>
                        </a:spcBef>
                        <a:defRPr/>
                      </a:pPr>
                      <a:r>
                        <a:rPr lang="en-US" sz="1600" spc="371" strike="noStrike" u="none">
                          <a:solidFill>
                            <a:srgbClr val="FFFFFF"/>
                          </a:solidFill>
                          <a:latin typeface="Poppins Light Bold"/>
                          <a:ea typeface="Poppins Light Bold"/>
                          <a:cs typeface="Poppins Light Bold"/>
                          <a:sym typeface="Poppins Light Bold"/>
                        </a:rPr>
                        <a:t> 8</a:t>
                      </a:r>
                      <a:endParaRPr lang="en-US" sz="1100"/>
                    </a:p>
                    <a:p>
                      <a:pPr algn="ctr" marL="0" indent="0" lvl="0">
                        <a:lnSpc>
                          <a:spcPts val="1888"/>
                        </a:lnSpc>
                        <a:spcBef>
                          <a:spcPct val="0"/>
                        </a:spcBef>
                      </a:pPr>
                      <a:r>
                        <a:rPr lang="en-US" sz="1600" spc="371" strike="noStrike" u="none">
                          <a:solidFill>
                            <a:srgbClr val="FFFFFF"/>
                          </a:solidFill>
                          <a:latin typeface="Poppins Light Bold"/>
                          <a:ea typeface="Poppins Light Bold"/>
                          <a:cs typeface="Poppins Light Bold"/>
                          <a:sym typeface="Poppins Light Bold"/>
                        </a:rPr>
                        <a:t>  GB </a:t>
                      </a:r>
                    </a:p>
                    <a:p>
                      <a:pPr algn="ctr" marL="0" indent="0" lvl="0">
                        <a:lnSpc>
                          <a:spcPts val="1888"/>
                        </a:lnSpc>
                        <a:spcBef>
                          <a:spcPct val="0"/>
                        </a:spcBef>
                      </a:pPr>
                      <a:r>
                        <a:rPr lang="en-US" sz="1600" spc="371" strike="noStrike" u="none">
                          <a:solidFill>
                            <a:srgbClr val="FFFFFF"/>
                          </a:solidFill>
                          <a:latin typeface="Poppins Light Bold"/>
                          <a:ea typeface="Poppins Light Bold"/>
                          <a:cs typeface="Poppins Light Bold"/>
                          <a:sym typeface="Poppins Light Bold"/>
                        </a:rPr>
                        <a:t>  </a:t>
                      </a: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55281">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DISK</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SPACE</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t">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1770"/>
                        </a:lnSpc>
                        <a:spcBef>
                          <a:spcPct val="0"/>
                        </a:spcBef>
                        <a:defRPr/>
                      </a:pPr>
                      <a:r>
                        <a:rPr lang="en-US" sz="1500" spc="348" strike="noStrike" u="none">
                          <a:solidFill>
                            <a:srgbClr val="FFFFFF"/>
                          </a:solidFill>
                          <a:latin typeface="Poppins Light Bold"/>
                          <a:ea typeface="Poppins Light Bold"/>
                          <a:cs typeface="Poppins Light Bold"/>
                          <a:sym typeface="Poppins Light Bold"/>
                        </a:rPr>
                        <a:t>   250</a:t>
                      </a: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GB</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47608">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MONITOR</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t">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1770"/>
                        </a:lnSpc>
                        <a:spcBef>
                          <a:spcPct val="0"/>
                        </a:spcBef>
                        <a:defRPr/>
                      </a:pPr>
                      <a:r>
                        <a:rPr lang="en-US" sz="1500" spc="348" strike="noStrike" u="none">
                          <a:solidFill>
                            <a:srgbClr val="FFFFFF"/>
                          </a:solidFill>
                          <a:latin typeface="Poppins Light Bold"/>
                          <a:ea typeface="Poppins Light Bold"/>
                          <a:cs typeface="Poppins Light Bold"/>
                          <a:sym typeface="Poppins Light Bold"/>
                        </a:rPr>
                        <a:t>   1080P</a:t>
                      </a: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OR ABOVE</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47608">
                <a:tc>
                  <a:txBody>
                    <a:bodyPr anchor="t" rtlCol="false"/>
                    <a:lstStyle/>
                    <a:p>
                      <a:pPr algn="ctr" marL="0" indent="0" lvl="0">
                        <a:lnSpc>
                          <a:spcPts val="1770"/>
                        </a:lnSpc>
                        <a:spcBef>
                          <a:spcPct val="0"/>
                        </a:spcBef>
                        <a:defRPr/>
                      </a:pP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OTHERS</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t">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1770"/>
                        </a:lnSpc>
                        <a:spcBef>
                          <a:spcPct val="0"/>
                        </a:spcBef>
                        <a:defRPr/>
                      </a:pPr>
                      <a:r>
                        <a:rPr lang="en-US" sz="1500" spc="348" strike="noStrike" u="none">
                          <a:solidFill>
                            <a:srgbClr val="FFFFFF"/>
                          </a:solidFill>
                          <a:latin typeface="Poppins Light Bold"/>
                          <a:ea typeface="Poppins Light Bold"/>
                          <a:cs typeface="Poppins Light Bold"/>
                          <a:sym typeface="Poppins Light Bold"/>
                        </a:rPr>
                        <a:t>  KEYBOARD,</a:t>
                      </a:r>
                      <a:endParaRPr lang="en-US" sz="1100"/>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MOUSE, INTERNET CONNECTION</a:t>
                      </a:r>
                    </a:p>
                    <a:p>
                      <a:pPr algn="ctr" marL="0" indent="0" lvl="0">
                        <a:lnSpc>
                          <a:spcPts val="1770"/>
                        </a:lnSpc>
                        <a:spcBef>
                          <a:spcPct val="0"/>
                        </a:spcBef>
                      </a:pPr>
                      <a:r>
                        <a:rPr lang="en-US" sz="1500" spc="348" strike="noStrike" u="none">
                          <a:solidFill>
                            <a:srgbClr val="FFFFFF"/>
                          </a:solidFill>
                          <a:latin typeface="Poppins Light Bold"/>
                          <a:ea typeface="Poppins Light Bold"/>
                          <a:cs typeface="Poppins Light Bold"/>
                          <a:sym typeface="Poppins Light Bold"/>
                        </a:rPr>
                        <a:t>  </a:t>
                      </a: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4602897" y="226383"/>
            <a:ext cx="9547741" cy="1145093"/>
          </a:xfrm>
          <a:prstGeom prst="rect">
            <a:avLst/>
          </a:prstGeom>
        </p:spPr>
        <p:txBody>
          <a:bodyPr anchor="t" rtlCol="false" tIns="0" lIns="0" bIns="0" rIns="0">
            <a:spAutoFit/>
          </a:bodyPr>
          <a:lstStyle/>
          <a:p>
            <a:pPr algn="ctr">
              <a:lnSpc>
                <a:spcPts val="4609"/>
              </a:lnSpc>
            </a:pPr>
            <a:r>
              <a:rPr lang="en-US" sz="3292" spc="329">
                <a:solidFill>
                  <a:srgbClr val="FFFFFF"/>
                </a:solidFill>
                <a:latin typeface="Poppins Medium"/>
                <a:ea typeface="Poppins Medium"/>
                <a:cs typeface="Poppins Medium"/>
                <a:sym typeface="Poppins Medium"/>
              </a:rPr>
              <a:t>RESOURCES (HARDWARE &amp; SOFTWARE) </a:t>
            </a:r>
          </a:p>
          <a:p>
            <a:pPr algn="ctr">
              <a:lnSpc>
                <a:spcPts val="4609"/>
              </a:lnSpc>
              <a:spcBef>
                <a:spcPct val="0"/>
              </a:spcBef>
            </a:pPr>
          </a:p>
        </p:txBody>
      </p:sp>
      <p:grpSp>
        <p:nvGrpSpPr>
          <p:cNvPr name="Group 5" id="5"/>
          <p:cNvGrpSpPr/>
          <p:nvPr/>
        </p:nvGrpSpPr>
        <p:grpSpPr>
          <a:xfrm rot="0">
            <a:off x="3450818" y="2584439"/>
            <a:ext cx="3595771" cy="1168953"/>
            <a:chOff x="0" y="0"/>
            <a:chExt cx="947034" cy="307872"/>
          </a:xfrm>
        </p:grpSpPr>
        <p:sp>
          <p:nvSpPr>
            <p:cNvPr name="Freeform 6" id="6"/>
            <p:cNvSpPr/>
            <p:nvPr/>
          </p:nvSpPr>
          <p:spPr>
            <a:xfrm flipH="false" flipV="false" rot="0">
              <a:off x="0" y="0"/>
              <a:ext cx="947034" cy="307872"/>
            </a:xfrm>
            <a:custGeom>
              <a:avLst/>
              <a:gdLst/>
              <a:ahLst/>
              <a:cxnLst/>
              <a:rect r="r" b="b" t="t" l="l"/>
              <a:pathLst>
                <a:path h="307872" w="947034">
                  <a:moveTo>
                    <a:pt x="109806" y="0"/>
                  </a:moveTo>
                  <a:lnTo>
                    <a:pt x="837228" y="0"/>
                  </a:lnTo>
                  <a:cubicBezTo>
                    <a:pt x="897873" y="0"/>
                    <a:pt x="947034" y="49162"/>
                    <a:pt x="947034" y="109806"/>
                  </a:cubicBezTo>
                  <a:lnTo>
                    <a:pt x="947034" y="198066"/>
                  </a:lnTo>
                  <a:cubicBezTo>
                    <a:pt x="947034" y="227189"/>
                    <a:pt x="935466" y="255118"/>
                    <a:pt x="914873" y="275711"/>
                  </a:cubicBezTo>
                  <a:cubicBezTo>
                    <a:pt x="894280" y="296304"/>
                    <a:pt x="866351" y="307872"/>
                    <a:pt x="837228" y="307872"/>
                  </a:cubicBezTo>
                  <a:lnTo>
                    <a:pt x="109806" y="307872"/>
                  </a:lnTo>
                  <a:cubicBezTo>
                    <a:pt x="49162" y="307872"/>
                    <a:pt x="0" y="258711"/>
                    <a:pt x="0" y="198066"/>
                  </a:cubicBezTo>
                  <a:lnTo>
                    <a:pt x="0" y="109806"/>
                  </a:lnTo>
                  <a:cubicBezTo>
                    <a:pt x="0" y="49162"/>
                    <a:pt x="49162" y="0"/>
                    <a:pt x="109806" y="0"/>
                  </a:cubicBezTo>
                  <a:close/>
                </a:path>
              </a:pathLst>
            </a:custGeom>
            <a:solidFill>
              <a:srgbClr val="8A8CC0"/>
            </a:solidFill>
          </p:spPr>
        </p:sp>
        <p:sp>
          <p:nvSpPr>
            <p:cNvPr name="TextBox 7" id="7"/>
            <p:cNvSpPr txBox="true"/>
            <p:nvPr/>
          </p:nvSpPr>
          <p:spPr>
            <a:xfrm>
              <a:off x="0" y="-47625"/>
              <a:ext cx="947034" cy="355497"/>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4323100" y="1323851"/>
            <a:ext cx="9981630" cy="478978"/>
          </a:xfrm>
          <a:prstGeom prst="rect">
            <a:avLst/>
          </a:prstGeom>
        </p:spPr>
        <p:txBody>
          <a:bodyPr anchor="t" rtlCol="false" tIns="0" lIns="0" bIns="0" rIns="0">
            <a:spAutoFit/>
          </a:bodyPr>
          <a:lstStyle/>
          <a:p>
            <a:pPr algn="ctr" marL="624514" indent="-312257" lvl="1">
              <a:lnSpc>
                <a:spcPts val="4049"/>
              </a:lnSpc>
              <a:buAutoNum type="arabicPeriod" startAt="1"/>
            </a:pPr>
            <a:r>
              <a:rPr lang="en-US" sz="2892" spc="289" strike="noStrike" u="none">
                <a:solidFill>
                  <a:srgbClr val="FFFFFF"/>
                </a:solidFill>
                <a:latin typeface="Poppins Medium"/>
                <a:ea typeface="Poppins Medium"/>
                <a:cs typeface="Poppins Medium"/>
                <a:sym typeface="Poppins Medium"/>
              </a:rPr>
              <a:t>HARDWARE REQUIREMENT</a:t>
            </a:r>
          </a:p>
        </p:txBody>
      </p:sp>
      <p:sp>
        <p:nvSpPr>
          <p:cNvPr name="TextBox 9" id="9"/>
          <p:cNvSpPr txBox="true"/>
          <p:nvPr/>
        </p:nvSpPr>
        <p:spPr>
          <a:xfrm rot="0">
            <a:off x="3447402" y="2905614"/>
            <a:ext cx="3266361" cy="478978"/>
          </a:xfrm>
          <a:prstGeom prst="rect">
            <a:avLst/>
          </a:prstGeom>
        </p:spPr>
        <p:txBody>
          <a:bodyPr anchor="t" rtlCol="false" tIns="0" lIns="0" bIns="0" rIns="0">
            <a:spAutoFit/>
          </a:bodyPr>
          <a:lstStyle/>
          <a:p>
            <a:pPr algn="ctr" marL="624514" indent="-312257" lvl="1">
              <a:lnSpc>
                <a:spcPts val="4049"/>
              </a:lnSpc>
              <a:buFont typeface="Arial"/>
              <a:buChar char="•"/>
            </a:pPr>
            <a:r>
              <a:rPr lang="en-US" sz="2892" spc="289" strike="noStrike" u="none">
                <a:solidFill>
                  <a:srgbClr val="FFFFFF"/>
                </a:solidFill>
                <a:latin typeface="Poppins Medium"/>
                <a:ea typeface="Poppins Medium"/>
                <a:cs typeface="Poppins Medium"/>
                <a:sym typeface="Poppins Medium"/>
              </a:rPr>
              <a:t>CLIENT SIDE </a:t>
            </a:r>
          </a:p>
        </p:txBody>
      </p:sp>
      <p:grpSp>
        <p:nvGrpSpPr>
          <p:cNvPr name="Group 10" id="10"/>
          <p:cNvGrpSpPr/>
          <p:nvPr/>
        </p:nvGrpSpPr>
        <p:grpSpPr>
          <a:xfrm rot="0">
            <a:off x="11241410" y="2556426"/>
            <a:ext cx="5087032" cy="1257999"/>
            <a:chOff x="0" y="0"/>
            <a:chExt cx="1339794" cy="331325"/>
          </a:xfrm>
        </p:grpSpPr>
        <p:sp>
          <p:nvSpPr>
            <p:cNvPr name="Freeform 11" id="11"/>
            <p:cNvSpPr/>
            <p:nvPr/>
          </p:nvSpPr>
          <p:spPr>
            <a:xfrm flipH="false" flipV="false" rot="0">
              <a:off x="0" y="0"/>
              <a:ext cx="1339794" cy="331325"/>
            </a:xfrm>
            <a:custGeom>
              <a:avLst/>
              <a:gdLst/>
              <a:ahLst/>
              <a:cxnLst/>
              <a:rect r="r" b="b" t="t" l="l"/>
              <a:pathLst>
                <a:path h="331325" w="1339794">
                  <a:moveTo>
                    <a:pt x="77617" y="0"/>
                  </a:moveTo>
                  <a:lnTo>
                    <a:pt x="1262178" y="0"/>
                  </a:lnTo>
                  <a:cubicBezTo>
                    <a:pt x="1305044" y="0"/>
                    <a:pt x="1339794" y="34750"/>
                    <a:pt x="1339794" y="77617"/>
                  </a:cubicBezTo>
                  <a:lnTo>
                    <a:pt x="1339794" y="253708"/>
                  </a:lnTo>
                  <a:cubicBezTo>
                    <a:pt x="1339794" y="296575"/>
                    <a:pt x="1305044" y="331325"/>
                    <a:pt x="1262178" y="331325"/>
                  </a:cubicBezTo>
                  <a:lnTo>
                    <a:pt x="77617" y="331325"/>
                  </a:lnTo>
                  <a:cubicBezTo>
                    <a:pt x="34750" y="331325"/>
                    <a:pt x="0" y="296575"/>
                    <a:pt x="0" y="253708"/>
                  </a:cubicBezTo>
                  <a:lnTo>
                    <a:pt x="0" y="77617"/>
                  </a:lnTo>
                  <a:cubicBezTo>
                    <a:pt x="0" y="34750"/>
                    <a:pt x="34750" y="0"/>
                    <a:pt x="77617" y="0"/>
                  </a:cubicBezTo>
                  <a:close/>
                </a:path>
              </a:pathLst>
            </a:custGeom>
            <a:solidFill>
              <a:srgbClr val="8A8CC0"/>
            </a:solidFill>
          </p:spPr>
        </p:sp>
        <p:sp>
          <p:nvSpPr>
            <p:cNvPr name="TextBox 12" id="12"/>
            <p:cNvSpPr txBox="true"/>
            <p:nvPr/>
          </p:nvSpPr>
          <p:spPr>
            <a:xfrm>
              <a:off x="0" y="-47625"/>
              <a:ext cx="1339794" cy="378950"/>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1351392" y="2896089"/>
            <a:ext cx="4450199" cy="521523"/>
          </a:xfrm>
          <a:prstGeom prst="rect">
            <a:avLst/>
          </a:prstGeom>
        </p:spPr>
        <p:txBody>
          <a:bodyPr anchor="t" rtlCol="false" tIns="0" lIns="0" bIns="0" rIns="0">
            <a:spAutoFit/>
          </a:bodyPr>
          <a:lstStyle/>
          <a:p>
            <a:pPr algn="ctr" marL="667693" indent="-333846" lvl="1">
              <a:lnSpc>
                <a:spcPts val="4329"/>
              </a:lnSpc>
              <a:buFont typeface="Arial"/>
              <a:buChar char="•"/>
            </a:pPr>
            <a:r>
              <a:rPr lang="en-US" sz="3092" spc="309">
                <a:solidFill>
                  <a:srgbClr val="FFFFFF"/>
                </a:solidFill>
                <a:latin typeface="Poppins Medium"/>
                <a:ea typeface="Poppins Medium"/>
                <a:cs typeface="Poppins Medium"/>
                <a:sym typeface="Poppins Medium"/>
              </a:rPr>
              <a:t> DEVELOPER SIDE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01462" y="7077178"/>
            <a:ext cx="4619244" cy="4619244"/>
          </a:xfrm>
          <a:custGeom>
            <a:avLst/>
            <a:gdLst/>
            <a:ahLst/>
            <a:cxnLst/>
            <a:rect r="r" b="b" t="t" l="l"/>
            <a:pathLst>
              <a:path h="4619244" w="4619244">
                <a:moveTo>
                  <a:pt x="0" y="0"/>
                </a:moveTo>
                <a:lnTo>
                  <a:pt x="4619244" y="0"/>
                </a:lnTo>
                <a:lnTo>
                  <a:pt x="4619244" y="4619244"/>
                </a:lnTo>
                <a:lnTo>
                  <a:pt x="0" y="4619244"/>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160704" y="5667756"/>
            <a:ext cx="3914156" cy="3933825"/>
          </a:xfrm>
          <a:prstGeom prst="rect">
            <a:avLst/>
          </a:prstGeom>
        </p:spPr>
      </p:pic>
      <p:sp>
        <p:nvSpPr>
          <p:cNvPr name="Freeform 4" id="4"/>
          <p:cNvSpPr/>
          <p:nvPr/>
        </p:nvSpPr>
        <p:spPr>
          <a:xfrm flipH="false" flipV="false" rot="0">
            <a:off x="14949678" y="-1645252"/>
            <a:ext cx="4619244" cy="4619244"/>
          </a:xfrm>
          <a:custGeom>
            <a:avLst/>
            <a:gdLst/>
            <a:ahLst/>
            <a:cxnLst/>
            <a:rect r="r" b="b" t="t" l="l"/>
            <a:pathLst>
              <a:path h="4619244" w="4619244">
                <a:moveTo>
                  <a:pt x="0" y="0"/>
                </a:moveTo>
                <a:lnTo>
                  <a:pt x="4619244" y="0"/>
                </a:lnTo>
                <a:lnTo>
                  <a:pt x="4619244" y="4619244"/>
                </a:lnTo>
                <a:lnTo>
                  <a:pt x="0" y="4619244"/>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144000" y="3794839"/>
            <a:ext cx="8398193" cy="5330190"/>
          </a:xfrm>
          <a:prstGeom prst="rect">
            <a:avLst/>
          </a:prstGeom>
        </p:spPr>
        <p:txBody>
          <a:bodyPr anchor="t" rtlCol="false" tIns="0" lIns="0" bIns="0" rIns="0">
            <a:spAutoFit/>
          </a:bodyPr>
          <a:lstStyle/>
          <a:p>
            <a:pPr algn="ctr">
              <a:lnSpc>
                <a:spcPts val="3359"/>
              </a:lnSpc>
              <a:spcBef>
                <a:spcPct val="0"/>
              </a:spcBef>
            </a:pPr>
          </a:p>
          <a:p>
            <a:pPr algn="ctr">
              <a:lnSpc>
                <a:spcPts val="3359"/>
              </a:lnSpc>
              <a:spcBef>
                <a:spcPct val="0"/>
              </a:spcBef>
            </a:pPr>
            <a:r>
              <a:rPr lang="en-US" sz="2400">
                <a:solidFill>
                  <a:srgbClr val="FFFFFF"/>
                </a:solidFill>
                <a:latin typeface="Poppins Medium"/>
                <a:ea typeface="Poppins Medium"/>
                <a:cs typeface="Poppins Medium"/>
                <a:sym typeface="Poppins Medium"/>
              </a:rPr>
              <a:t> </a:t>
            </a:r>
          </a:p>
          <a:p>
            <a:pPr algn="ctr">
              <a:lnSpc>
                <a:spcPts val="5784"/>
              </a:lnSpc>
            </a:pPr>
            <a:r>
              <a:rPr lang="en-US" b="true" sz="2400">
                <a:solidFill>
                  <a:srgbClr val="7ED957"/>
                </a:solidFill>
                <a:latin typeface="Poppins Medium Bold"/>
                <a:ea typeface="Poppins Medium Bold"/>
                <a:cs typeface="Poppins Medium Bold"/>
                <a:sym typeface="Poppins Medium Bold"/>
              </a:rPr>
              <a:t> DEVELOPER SIDE:</a:t>
            </a:r>
          </a:p>
          <a:p>
            <a:pPr algn="l" marL="518160" indent="-259080" lvl="1">
              <a:lnSpc>
                <a:spcPts val="3359"/>
              </a:lnSpc>
              <a:buFont typeface="Arial"/>
              <a:buChar char="•"/>
            </a:pPr>
            <a:r>
              <a:rPr lang="en-US" sz="2400">
                <a:solidFill>
                  <a:srgbClr val="FFFFFF"/>
                </a:solidFill>
                <a:latin typeface="Poppins Medium"/>
                <a:ea typeface="Poppins Medium"/>
                <a:cs typeface="Poppins Medium"/>
                <a:sym typeface="Poppins Medium"/>
              </a:rPr>
              <a:t> OPERATING SYSTEM: WINDOWS 10 OR ABOVE /LINUX</a:t>
            </a:r>
          </a:p>
          <a:p>
            <a:pPr algn="l" marL="518160" indent="-259080" lvl="1">
              <a:lnSpc>
                <a:spcPts val="3359"/>
              </a:lnSpc>
              <a:buFont typeface="Arial"/>
              <a:buChar char="•"/>
            </a:pPr>
            <a:r>
              <a:rPr lang="en-US" sz="2400">
                <a:solidFill>
                  <a:srgbClr val="FFFFFF"/>
                </a:solidFill>
                <a:latin typeface="Poppins Medium"/>
                <a:ea typeface="Poppins Medium"/>
                <a:cs typeface="Poppins Medium"/>
                <a:sym typeface="Poppins Medium"/>
              </a:rPr>
              <a:t> WEB BROWSER: CHROME / FIREFOX / EDGE</a:t>
            </a:r>
          </a:p>
          <a:p>
            <a:pPr algn="l" marL="518160" indent="-259080" lvl="1">
              <a:lnSpc>
                <a:spcPts val="3359"/>
              </a:lnSpc>
              <a:buFont typeface="Arial"/>
              <a:buChar char="•"/>
            </a:pPr>
            <a:r>
              <a:rPr lang="en-US" sz="2400">
                <a:solidFill>
                  <a:srgbClr val="FFFFFF"/>
                </a:solidFill>
                <a:latin typeface="Poppins Medium"/>
                <a:ea typeface="Poppins Medium"/>
                <a:cs typeface="Poppins Medium"/>
                <a:sym typeface="Poppins Medium"/>
              </a:rPr>
              <a:t> IDE: VS CODE</a:t>
            </a:r>
          </a:p>
          <a:p>
            <a:pPr algn="l" marL="518160" indent="-259080" lvl="1">
              <a:lnSpc>
                <a:spcPts val="3359"/>
              </a:lnSpc>
              <a:buFont typeface="Arial"/>
              <a:buChar char="•"/>
            </a:pPr>
            <a:r>
              <a:rPr lang="en-US" sz="2400">
                <a:solidFill>
                  <a:srgbClr val="FFFFFF"/>
                </a:solidFill>
                <a:latin typeface="Poppins Medium"/>
                <a:ea typeface="Poppins Medium"/>
                <a:cs typeface="Poppins Medium"/>
                <a:sym typeface="Poppins Medium"/>
              </a:rPr>
              <a:t> PROGRAMMING LANGUAGE: PYTHON</a:t>
            </a:r>
          </a:p>
          <a:p>
            <a:pPr algn="l" marL="518160" indent="-259080" lvl="1">
              <a:lnSpc>
                <a:spcPts val="3359"/>
              </a:lnSpc>
              <a:buFont typeface="Arial"/>
              <a:buChar char="•"/>
            </a:pPr>
            <a:r>
              <a:rPr lang="en-US" sz="2400">
                <a:solidFill>
                  <a:srgbClr val="FFFFFF"/>
                </a:solidFill>
                <a:latin typeface="Poppins Medium"/>
                <a:ea typeface="Poppins Medium"/>
                <a:cs typeface="Poppins Medium"/>
                <a:sym typeface="Poppins Medium"/>
              </a:rPr>
              <a:t>RUNTIME ENVIRONMENT: MINICONDA3</a:t>
            </a:r>
          </a:p>
          <a:p>
            <a:pPr algn="l" marL="518160" indent="-259080" lvl="1">
              <a:lnSpc>
                <a:spcPts val="3359"/>
              </a:lnSpc>
              <a:buFont typeface="Arial"/>
              <a:buChar char="•"/>
            </a:pPr>
            <a:r>
              <a:rPr lang="en-US" sz="2400">
                <a:solidFill>
                  <a:srgbClr val="FFFFFF"/>
                </a:solidFill>
                <a:latin typeface="Poppins Medium"/>
                <a:ea typeface="Poppins Medium"/>
                <a:cs typeface="Poppins Medium"/>
                <a:sym typeface="Poppins Medium"/>
              </a:rPr>
              <a:t> BACKEND FRAMEWORK: FLASK</a:t>
            </a:r>
          </a:p>
          <a:p>
            <a:pPr algn="l" marL="518160" indent="-259080" lvl="1">
              <a:lnSpc>
                <a:spcPts val="3359"/>
              </a:lnSpc>
              <a:buFont typeface="Arial"/>
              <a:buChar char="•"/>
            </a:pPr>
            <a:r>
              <a:rPr lang="en-US" sz="2400">
                <a:solidFill>
                  <a:srgbClr val="FFFFFF"/>
                </a:solidFill>
                <a:latin typeface="Poppins Medium"/>
                <a:ea typeface="Poppins Medium"/>
                <a:cs typeface="Poppins Medium"/>
                <a:sym typeface="Poppins Medium"/>
              </a:rPr>
              <a:t> DATABASE: SQL ALCHEMY</a:t>
            </a:r>
          </a:p>
          <a:p>
            <a:pPr algn="l" marL="518160" indent="-259080" lvl="1">
              <a:lnSpc>
                <a:spcPts val="3359"/>
              </a:lnSpc>
              <a:buFont typeface="Arial"/>
              <a:buChar char="•"/>
            </a:pPr>
            <a:r>
              <a:rPr lang="en-US" sz="2400">
                <a:solidFill>
                  <a:srgbClr val="FFFFFF"/>
                </a:solidFill>
                <a:latin typeface="Poppins Medium"/>
                <a:ea typeface="Poppins Medium"/>
                <a:cs typeface="Poppins Medium"/>
                <a:sym typeface="Poppins Medium"/>
              </a:rPr>
              <a:t> VERSION CONTROL SYSTEM: GIT</a:t>
            </a:r>
          </a:p>
          <a:p>
            <a:pPr algn="ctr">
              <a:lnSpc>
                <a:spcPts val="3359"/>
              </a:lnSpc>
              <a:spcBef>
                <a:spcPct val="0"/>
              </a:spcBef>
            </a:pPr>
            <a:r>
              <a:rPr lang="en-US" sz="2400">
                <a:solidFill>
                  <a:srgbClr val="FFFFFF"/>
                </a:solidFill>
                <a:latin typeface="Poppins Medium"/>
                <a:ea typeface="Poppins Medium"/>
                <a:cs typeface="Poppins Medium"/>
                <a:sym typeface="Poppins Medium"/>
              </a:rPr>
              <a:t> </a:t>
            </a:r>
          </a:p>
        </p:txBody>
      </p:sp>
      <p:sp>
        <p:nvSpPr>
          <p:cNvPr name="TextBox 6" id="6"/>
          <p:cNvSpPr txBox="true"/>
          <p:nvPr/>
        </p:nvSpPr>
        <p:spPr>
          <a:xfrm rot="0">
            <a:off x="3737950" y="159544"/>
            <a:ext cx="8999934" cy="504825"/>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Poppins Medium"/>
                <a:ea typeface="Poppins Medium"/>
                <a:cs typeface="Poppins Medium"/>
                <a:sym typeface="Poppins Medium"/>
              </a:rPr>
              <a:t>2. SOFTWARE REQUIREMENTS</a:t>
            </a:r>
          </a:p>
        </p:txBody>
      </p:sp>
      <p:sp>
        <p:nvSpPr>
          <p:cNvPr name="TextBox 7" id="7"/>
          <p:cNvSpPr txBox="true"/>
          <p:nvPr/>
        </p:nvSpPr>
        <p:spPr>
          <a:xfrm rot="0">
            <a:off x="504228" y="2098450"/>
            <a:ext cx="7954446" cy="2417826"/>
          </a:xfrm>
          <a:prstGeom prst="rect">
            <a:avLst/>
          </a:prstGeom>
        </p:spPr>
        <p:txBody>
          <a:bodyPr anchor="t" rtlCol="false" tIns="0" lIns="0" bIns="0" rIns="0">
            <a:spAutoFit/>
          </a:bodyPr>
          <a:lstStyle/>
          <a:p>
            <a:pPr algn="ctr">
              <a:lnSpc>
                <a:spcPts val="5423"/>
              </a:lnSpc>
            </a:pPr>
            <a:r>
              <a:rPr lang="en-US" b="true" sz="2400">
                <a:solidFill>
                  <a:srgbClr val="7ED957"/>
                </a:solidFill>
                <a:latin typeface="Poppins Medium Bold"/>
                <a:ea typeface="Poppins Medium Bold"/>
                <a:cs typeface="Poppins Medium Bold"/>
                <a:sym typeface="Poppins Medium Bold"/>
              </a:rPr>
              <a:t>CLIENT SIDE:</a:t>
            </a:r>
          </a:p>
          <a:p>
            <a:pPr algn="ctr">
              <a:lnSpc>
                <a:spcPts val="3359"/>
              </a:lnSpc>
              <a:spcBef>
                <a:spcPct val="0"/>
              </a:spcBef>
            </a:pPr>
            <a:r>
              <a:rPr lang="en-US" sz="2400">
                <a:solidFill>
                  <a:srgbClr val="FFFFFF"/>
                </a:solidFill>
                <a:latin typeface="Poppins Medium"/>
                <a:ea typeface="Poppins Medium"/>
                <a:cs typeface="Poppins Medium"/>
                <a:sym typeface="Poppins Medium"/>
              </a:rPr>
              <a:t>· Web Br</a:t>
            </a:r>
            <a:r>
              <a:rPr lang="en-US" sz="2400">
                <a:solidFill>
                  <a:srgbClr val="FFFFFF"/>
                </a:solidFill>
                <a:latin typeface="Poppins Medium"/>
                <a:ea typeface="Poppins Medium"/>
                <a:cs typeface="Poppins Medium"/>
                <a:sym typeface="Poppins Medium"/>
              </a:rPr>
              <a:t>OWSER (GOOGLE CHROME, FIREFOX, IE9 OR ABOVE)</a:t>
            </a:r>
          </a:p>
          <a:p>
            <a:pPr algn="ctr">
              <a:lnSpc>
                <a:spcPts val="3359"/>
              </a:lnSpc>
              <a:spcBef>
                <a:spcPct val="0"/>
              </a:spcBef>
            </a:pPr>
            <a:r>
              <a:rPr lang="en-US" sz="2400">
                <a:solidFill>
                  <a:srgbClr val="FFFFFF"/>
                </a:solidFill>
                <a:latin typeface="Poppins Medium"/>
                <a:ea typeface="Poppins Medium"/>
                <a:cs typeface="Poppins Medium"/>
                <a:sym typeface="Poppins Medium"/>
              </a:rPr>
              <a:t>· WINDOWS 7 OR ABOVE / LINUX / ANDROID / IOS</a:t>
            </a:r>
          </a:p>
          <a:p>
            <a:pPr algn="ctr">
              <a:lnSpc>
                <a:spcPts val="3359"/>
              </a:lnSpc>
              <a:spcBef>
                <a:spcPct val="0"/>
              </a:spcBef>
            </a:pPr>
          </a:p>
        </p:txBody>
      </p:sp>
      <p:sp>
        <p:nvSpPr>
          <p:cNvPr name="AutoShape 8" id="8"/>
          <p:cNvSpPr/>
          <p:nvPr/>
        </p:nvSpPr>
        <p:spPr>
          <a:xfrm>
            <a:off x="0" y="4516276"/>
            <a:ext cx="18288000" cy="0"/>
          </a:xfrm>
          <a:prstGeom prst="line">
            <a:avLst/>
          </a:prstGeom>
          <a:ln cap="flat" w="38100">
            <a:solidFill>
              <a:srgbClr val="FFFFFF"/>
            </a:solidFill>
            <a:prstDash val="sysDot"/>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94551" y="1028700"/>
            <a:ext cx="15964749" cy="9033387"/>
          </a:xfrm>
          <a:custGeom>
            <a:avLst/>
            <a:gdLst/>
            <a:ahLst/>
            <a:cxnLst/>
            <a:rect r="r" b="b" t="t" l="l"/>
            <a:pathLst>
              <a:path h="9033387" w="15964749">
                <a:moveTo>
                  <a:pt x="0" y="0"/>
                </a:moveTo>
                <a:lnTo>
                  <a:pt x="15964749" y="0"/>
                </a:lnTo>
                <a:lnTo>
                  <a:pt x="15964749" y="9033387"/>
                </a:lnTo>
                <a:lnTo>
                  <a:pt x="0" y="9033387"/>
                </a:lnTo>
                <a:lnTo>
                  <a:pt x="0" y="0"/>
                </a:lnTo>
                <a:close/>
              </a:path>
            </a:pathLst>
          </a:custGeom>
          <a:blipFill>
            <a:blip r:embed="rId2"/>
            <a:stretch>
              <a:fillRect l="0" t="0" r="0" b="0"/>
            </a:stretch>
          </a:blipFill>
        </p:spPr>
      </p:sp>
      <p:sp>
        <p:nvSpPr>
          <p:cNvPr name="TextBox 3" id="3"/>
          <p:cNvSpPr txBox="true"/>
          <p:nvPr/>
        </p:nvSpPr>
        <p:spPr>
          <a:xfrm rot="0">
            <a:off x="7021042" y="236565"/>
            <a:ext cx="3302080" cy="465455"/>
          </a:xfrm>
          <a:prstGeom prst="rect">
            <a:avLst/>
          </a:prstGeom>
        </p:spPr>
        <p:txBody>
          <a:bodyPr anchor="t" rtlCol="false" tIns="0" lIns="0" bIns="0" rIns="0">
            <a:spAutoFit/>
          </a:bodyPr>
          <a:lstStyle/>
          <a:p>
            <a:pPr algn="ctr">
              <a:lnSpc>
                <a:spcPts val="3534"/>
              </a:lnSpc>
              <a:spcBef>
                <a:spcPct val="0"/>
              </a:spcBef>
            </a:pPr>
            <a:r>
              <a:rPr lang="en-US" b="true" sz="3499">
                <a:solidFill>
                  <a:srgbClr val="FFFFFF"/>
                </a:solidFill>
                <a:latin typeface="Poppins Medium Bold"/>
                <a:ea typeface="Poppins Medium Bold"/>
                <a:cs typeface="Poppins Medium Bold"/>
                <a:sym typeface="Poppins Medium Bold"/>
              </a:rPr>
              <a:t>GANTT CHART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108437" y="2769658"/>
            <a:ext cx="4619244" cy="4619244"/>
          </a:xfrm>
          <a:custGeom>
            <a:avLst/>
            <a:gdLst/>
            <a:ahLst/>
            <a:cxnLst/>
            <a:rect r="r" b="b" t="t" l="l"/>
            <a:pathLst>
              <a:path h="4619244" w="4619244">
                <a:moveTo>
                  <a:pt x="0" y="0"/>
                </a:moveTo>
                <a:lnTo>
                  <a:pt x="4619244" y="0"/>
                </a:lnTo>
                <a:lnTo>
                  <a:pt x="4619244" y="4619244"/>
                </a:lnTo>
                <a:lnTo>
                  <a:pt x="0" y="4619244"/>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37000"/>
          </a:blip>
          <a:srcRect l="0" t="0" r="0" b="0"/>
          <a:stretch>
            <a:fillRect/>
          </a:stretch>
        </p:blipFill>
        <p:spPr>
          <a:xfrm flipH="false" flipV="false" rot="0">
            <a:off x="0" y="1028700"/>
            <a:ext cx="8229600" cy="8229600"/>
          </a:xfrm>
          <a:prstGeom prst="rect">
            <a:avLst/>
          </a:prstGeom>
        </p:spPr>
      </p:pic>
      <p:sp>
        <p:nvSpPr>
          <p:cNvPr name="TextBox 4" id="4"/>
          <p:cNvSpPr txBox="true"/>
          <p:nvPr/>
        </p:nvSpPr>
        <p:spPr>
          <a:xfrm rot="0">
            <a:off x="2729343" y="4111372"/>
            <a:ext cx="11000514" cy="2986148"/>
          </a:xfrm>
          <a:prstGeom prst="rect">
            <a:avLst/>
          </a:prstGeom>
        </p:spPr>
        <p:txBody>
          <a:bodyPr anchor="t" rtlCol="false" tIns="0" lIns="0" bIns="0" rIns="0">
            <a:spAutoFit/>
          </a:bodyPr>
          <a:lstStyle/>
          <a:p>
            <a:pPr algn="ctr">
              <a:lnSpc>
                <a:spcPts val="7776"/>
              </a:lnSpc>
            </a:pPr>
            <a:r>
              <a:rPr lang="en-US" sz="7699" b="true">
                <a:solidFill>
                  <a:srgbClr val="FFFFFF"/>
                </a:solidFill>
                <a:latin typeface="Poppins Medium Bold"/>
                <a:ea typeface="Poppins Medium Bold"/>
                <a:cs typeface="Poppins Medium Bold"/>
                <a:sym typeface="Poppins Medium Bold"/>
              </a:rPr>
              <a:t>Unified Modeling Language Diagrams</a:t>
            </a:r>
          </a:p>
          <a:p>
            <a:pPr algn="ctr">
              <a:lnSpc>
                <a:spcPts val="7776"/>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28646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61462" y="604927"/>
            <a:ext cx="14130814" cy="1480173"/>
          </a:xfrm>
          <a:prstGeom prst="rect">
            <a:avLst/>
          </a:prstGeom>
        </p:spPr>
        <p:txBody>
          <a:bodyPr anchor="t" rtlCol="false" tIns="0" lIns="0" bIns="0" rIns="0">
            <a:spAutoFit/>
          </a:bodyPr>
          <a:lstStyle/>
          <a:p>
            <a:pPr algn="ctr" marL="0" indent="0" lvl="0">
              <a:lnSpc>
                <a:spcPts val="5740"/>
              </a:lnSpc>
              <a:spcBef>
                <a:spcPct val="0"/>
              </a:spcBef>
            </a:pPr>
            <a:r>
              <a:rPr lang="en-US" b="true" sz="5683" strike="noStrike" u="none">
                <a:solidFill>
                  <a:srgbClr val="FFFFFF"/>
                </a:solidFill>
                <a:latin typeface="Poppins Medium Bold"/>
                <a:ea typeface="Poppins Medium Bold"/>
                <a:cs typeface="Poppins Medium Bold"/>
                <a:sym typeface="Poppins Medium Bold"/>
              </a:rPr>
              <a:t>Unified Modeling Language Diagrams</a:t>
            </a:r>
          </a:p>
          <a:p>
            <a:pPr algn="ctr" marL="0" indent="0" lvl="0">
              <a:lnSpc>
                <a:spcPts val="5740"/>
              </a:lnSpc>
              <a:spcBef>
                <a:spcPct val="0"/>
              </a:spcBef>
            </a:pPr>
          </a:p>
        </p:txBody>
      </p:sp>
      <p:sp>
        <p:nvSpPr>
          <p:cNvPr name="Freeform 4" id="4"/>
          <p:cNvSpPr/>
          <p:nvPr/>
        </p:nvSpPr>
        <p:spPr>
          <a:xfrm flipH="false" flipV="false" rot="0">
            <a:off x="131367" y="3992182"/>
            <a:ext cx="7340598" cy="7340598"/>
          </a:xfrm>
          <a:custGeom>
            <a:avLst/>
            <a:gdLst/>
            <a:ahLst/>
            <a:cxnLst/>
            <a:rect r="r" b="b" t="t" l="l"/>
            <a:pathLst>
              <a:path h="7340598" w="7340598">
                <a:moveTo>
                  <a:pt x="0" y="0"/>
                </a:moveTo>
                <a:lnTo>
                  <a:pt x="7340598" y="0"/>
                </a:lnTo>
                <a:lnTo>
                  <a:pt x="7340598" y="7340598"/>
                </a:lnTo>
                <a:lnTo>
                  <a:pt x="0" y="7340598"/>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134439" y="2033347"/>
            <a:ext cx="11984859" cy="2501265"/>
          </a:xfrm>
          <a:prstGeom prst="rect">
            <a:avLst/>
          </a:prstGeom>
        </p:spPr>
        <p:txBody>
          <a:bodyPr anchor="t" rtlCol="false" tIns="0" lIns="0" bIns="0" rIns="0">
            <a:spAutoFit/>
          </a:bodyPr>
          <a:lstStyle/>
          <a:p>
            <a:pPr algn="ctr">
              <a:lnSpc>
                <a:spcPts val="3359"/>
              </a:lnSpc>
            </a:pPr>
            <a:r>
              <a:rPr lang="en-US" sz="2400">
                <a:solidFill>
                  <a:srgbClr val="FFFFFF"/>
                </a:solidFill>
                <a:latin typeface="Poppins Medium"/>
                <a:ea typeface="Poppins Medium"/>
                <a:cs typeface="Poppins Medium"/>
                <a:sym typeface="Poppins Medium"/>
              </a:rPr>
              <a:t>A UML DIAGRAM IS A DIAGRAM BASED ON THE UML (UNIFIED MODELING LANGUAGE) WITH THE PURPOSE OF VISUALLY REPRESENTING A SYSTEM ALONG WITH ITS MAIN ACTORS, ROLES, ACTIONS, ARTIFACTS OR CLASSES, IN ORDER TO BETTER UNDERSTAND, ALTER, MAINTAIN, OR DOCUMENT INFORMATION ABOUT THE SYSTEM.</a:t>
            </a:r>
          </a:p>
          <a:p>
            <a:pPr algn="ctr">
              <a:lnSpc>
                <a:spcPts val="3359"/>
              </a:lnSpc>
              <a:spcBef>
                <a:spcPct val="0"/>
              </a:spcBef>
            </a:pPr>
          </a:p>
        </p:txBody>
      </p:sp>
      <p:sp>
        <p:nvSpPr>
          <p:cNvPr name="AutoShape 6" id="6"/>
          <p:cNvSpPr/>
          <p:nvPr/>
        </p:nvSpPr>
        <p:spPr>
          <a:xfrm>
            <a:off x="0" y="1632431"/>
            <a:ext cx="7191075" cy="0"/>
          </a:xfrm>
          <a:prstGeom prst="line">
            <a:avLst/>
          </a:prstGeom>
          <a:ln cap="flat" w="38100">
            <a:solidFill>
              <a:srgbClr val="FFFFFF"/>
            </a:solidFill>
            <a:prstDash val="solid"/>
            <a:headEnd type="none" len="sm" w="sm"/>
            <a:tailEnd type="none" len="sm" w="sm"/>
          </a:ln>
        </p:spPr>
      </p:sp>
      <p:sp>
        <p:nvSpPr>
          <p:cNvPr name="AutoShape 7" id="7"/>
          <p:cNvSpPr/>
          <p:nvPr/>
        </p:nvSpPr>
        <p:spPr>
          <a:xfrm>
            <a:off x="12202704" y="4515562"/>
            <a:ext cx="6492240" cy="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9879834" y="4915612"/>
            <a:ext cx="7966690" cy="4570575"/>
          </a:xfrm>
          <a:custGeom>
            <a:avLst/>
            <a:gdLst/>
            <a:ahLst/>
            <a:cxnLst/>
            <a:rect r="r" b="b" t="t" l="l"/>
            <a:pathLst>
              <a:path h="4570575" w="7966690">
                <a:moveTo>
                  <a:pt x="0" y="0"/>
                </a:moveTo>
                <a:lnTo>
                  <a:pt x="7966690" y="0"/>
                </a:lnTo>
                <a:lnTo>
                  <a:pt x="7966690" y="4570576"/>
                </a:lnTo>
                <a:lnTo>
                  <a:pt x="0" y="4570576"/>
                </a:lnTo>
                <a:lnTo>
                  <a:pt x="0" y="0"/>
                </a:lnTo>
                <a:close/>
              </a:path>
            </a:pathLst>
          </a:custGeom>
          <a:blipFill>
            <a:blip r:embed="rId6"/>
            <a:stretch>
              <a:fillRect l="0" t="-12560" r="0" b="-670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362117" y="585859"/>
            <a:ext cx="965446" cy="1442922"/>
          </a:xfrm>
          <a:custGeom>
            <a:avLst/>
            <a:gdLst/>
            <a:ahLst/>
            <a:cxnLst/>
            <a:rect r="r" b="b" t="t" l="l"/>
            <a:pathLst>
              <a:path h="1442922" w="965446">
                <a:moveTo>
                  <a:pt x="0" y="0"/>
                </a:moveTo>
                <a:lnTo>
                  <a:pt x="965446" y="0"/>
                </a:lnTo>
                <a:lnTo>
                  <a:pt x="965446" y="1442922"/>
                </a:lnTo>
                <a:lnTo>
                  <a:pt x="0" y="1442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61790" y="5143500"/>
            <a:ext cx="3905319" cy="4114800"/>
          </a:xfrm>
          <a:custGeom>
            <a:avLst/>
            <a:gdLst/>
            <a:ahLst/>
            <a:cxnLst/>
            <a:rect r="r" b="b" t="t" l="l"/>
            <a:pathLst>
              <a:path h="4114800" w="3905319">
                <a:moveTo>
                  <a:pt x="0" y="0"/>
                </a:moveTo>
                <a:lnTo>
                  <a:pt x="3905320" y="0"/>
                </a:lnTo>
                <a:lnTo>
                  <a:pt x="3905320" y="4114800"/>
                </a:lnTo>
                <a:lnTo>
                  <a:pt x="0" y="411480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4266" r="0" b="4266"/>
          <a:stretch>
            <a:fillRect/>
          </a:stretch>
        </p:blipFill>
        <p:spPr>
          <a:xfrm flipH="false" flipV="false" rot="0">
            <a:off x="1191482" y="2685636"/>
            <a:ext cx="6150380" cy="5625625"/>
          </a:xfrm>
          <a:prstGeom prst="rect">
            <a:avLst/>
          </a:prstGeom>
        </p:spPr>
      </p:pic>
      <p:sp>
        <p:nvSpPr>
          <p:cNvPr name="TextBox 5" id="5"/>
          <p:cNvSpPr txBox="true"/>
          <p:nvPr/>
        </p:nvSpPr>
        <p:spPr>
          <a:xfrm rot="0">
            <a:off x="4482799" y="786619"/>
            <a:ext cx="7879318" cy="936627"/>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Poppins Medium"/>
                <a:ea typeface="Poppins Medium"/>
                <a:cs typeface="Poppins Medium"/>
                <a:sym typeface="Poppins Medium"/>
              </a:rPr>
              <a:t>What is web scraping </a:t>
            </a:r>
          </a:p>
        </p:txBody>
      </p:sp>
      <p:sp>
        <p:nvSpPr>
          <p:cNvPr name="TextBox 6" id="6"/>
          <p:cNvSpPr txBox="true"/>
          <p:nvPr/>
        </p:nvSpPr>
        <p:spPr>
          <a:xfrm rot="0">
            <a:off x="10618296" y="3351593"/>
            <a:ext cx="5940078" cy="5750601"/>
          </a:xfrm>
          <a:prstGeom prst="rect">
            <a:avLst/>
          </a:prstGeom>
        </p:spPr>
        <p:txBody>
          <a:bodyPr anchor="t" rtlCol="false" tIns="0" lIns="0" bIns="0" rIns="0">
            <a:spAutoFit/>
          </a:bodyPr>
          <a:lstStyle/>
          <a:p>
            <a:pPr algn="just">
              <a:lnSpc>
                <a:spcPts val="5116"/>
              </a:lnSpc>
              <a:spcBef>
                <a:spcPct val="0"/>
              </a:spcBef>
            </a:pPr>
            <a:r>
              <a:rPr lang="en-US" sz="3654">
                <a:solidFill>
                  <a:srgbClr val="FFFFFF"/>
                </a:solidFill>
                <a:latin typeface="Poppins Light"/>
                <a:ea typeface="Poppins Light"/>
                <a:cs typeface="Poppins Light"/>
                <a:sym typeface="Poppins Light"/>
              </a:rPr>
              <a:t>Web scraping is th</a:t>
            </a:r>
            <a:r>
              <a:rPr lang="en-US" sz="3654">
                <a:solidFill>
                  <a:srgbClr val="FFFFFF"/>
                </a:solidFill>
                <a:latin typeface="Poppins Light"/>
                <a:ea typeface="Poppins Light"/>
                <a:cs typeface="Poppins Light"/>
                <a:sym typeface="Poppins Light"/>
              </a:rPr>
              <a:t>e process of extracting real time structured data set from the websites instead of copying and pasting data manually. It helps in gathering large amount of data quickly and efficiently.</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197240" y="0"/>
            <a:ext cx="7893519" cy="10344996"/>
          </a:xfrm>
          <a:custGeom>
            <a:avLst/>
            <a:gdLst/>
            <a:ahLst/>
            <a:cxnLst/>
            <a:rect r="r" b="b" t="t" l="l"/>
            <a:pathLst>
              <a:path h="10344996" w="7893519">
                <a:moveTo>
                  <a:pt x="0" y="0"/>
                </a:moveTo>
                <a:lnTo>
                  <a:pt x="7893520" y="0"/>
                </a:lnTo>
                <a:lnTo>
                  <a:pt x="7893520" y="10344996"/>
                </a:lnTo>
                <a:lnTo>
                  <a:pt x="0" y="10344996"/>
                </a:lnTo>
                <a:lnTo>
                  <a:pt x="0" y="0"/>
                </a:lnTo>
                <a:close/>
              </a:path>
            </a:pathLst>
          </a:custGeom>
          <a:blipFill>
            <a:blip r:embed="rId2"/>
            <a:stretch>
              <a:fillRect l="-1128" t="0" r="0" b="-6959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423970" y="351220"/>
            <a:ext cx="9440059" cy="9720622"/>
          </a:xfrm>
          <a:custGeom>
            <a:avLst/>
            <a:gdLst/>
            <a:ahLst/>
            <a:cxnLst/>
            <a:rect r="r" b="b" t="t" l="l"/>
            <a:pathLst>
              <a:path h="9720622" w="9440059">
                <a:moveTo>
                  <a:pt x="0" y="0"/>
                </a:moveTo>
                <a:lnTo>
                  <a:pt x="9440060" y="0"/>
                </a:lnTo>
                <a:lnTo>
                  <a:pt x="9440060" y="9720622"/>
                </a:lnTo>
                <a:lnTo>
                  <a:pt x="0" y="9720622"/>
                </a:lnTo>
                <a:lnTo>
                  <a:pt x="0" y="0"/>
                </a:lnTo>
                <a:close/>
              </a:path>
            </a:pathLst>
          </a:custGeom>
          <a:blipFill>
            <a:blip r:embed="rId2"/>
            <a:stretch>
              <a:fillRect l="-709" t="-116684" r="-811"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818962"/>
          </a:xfrm>
          <a:custGeom>
            <a:avLst/>
            <a:gdLst/>
            <a:ahLst/>
            <a:cxnLst/>
            <a:rect r="r" b="b" t="t" l="l"/>
            <a:pathLst>
              <a:path h="10818962" w="18288000">
                <a:moveTo>
                  <a:pt x="0" y="0"/>
                </a:moveTo>
                <a:lnTo>
                  <a:pt x="18288000" y="0"/>
                </a:lnTo>
                <a:lnTo>
                  <a:pt x="18288000" y="10818962"/>
                </a:lnTo>
                <a:lnTo>
                  <a:pt x="0" y="10818962"/>
                </a:lnTo>
                <a:lnTo>
                  <a:pt x="0" y="0"/>
                </a:lnTo>
                <a:close/>
              </a:path>
            </a:pathLst>
          </a:custGeom>
          <a:blipFill>
            <a:blip r:embed="rId2"/>
            <a:stretch>
              <a:fillRect l="-164" t="0" r="-1935" b="0"/>
            </a:stretch>
          </a:blipFill>
        </p:spPr>
      </p:sp>
      <p:sp>
        <p:nvSpPr>
          <p:cNvPr name="TextBox 3" id="3"/>
          <p:cNvSpPr txBox="true"/>
          <p:nvPr/>
        </p:nvSpPr>
        <p:spPr>
          <a:xfrm rot="0">
            <a:off x="11016272" y="515493"/>
            <a:ext cx="4142899" cy="558545"/>
          </a:xfrm>
          <a:prstGeom prst="rect">
            <a:avLst/>
          </a:prstGeom>
        </p:spPr>
        <p:txBody>
          <a:bodyPr anchor="t" rtlCol="false" tIns="0" lIns="0" bIns="0" rIns="0">
            <a:spAutoFit/>
          </a:bodyPr>
          <a:lstStyle/>
          <a:p>
            <a:pPr algn="ctr">
              <a:lnSpc>
                <a:spcPts val="4241"/>
              </a:lnSpc>
              <a:spcBef>
                <a:spcPct val="0"/>
              </a:spcBef>
            </a:pPr>
            <a:r>
              <a:rPr lang="en-US" b="true" sz="4199">
                <a:solidFill>
                  <a:srgbClr val="000000"/>
                </a:solidFill>
                <a:latin typeface="Poppins Medium Bold"/>
                <a:ea typeface="Poppins Medium Bold"/>
                <a:cs typeface="Poppins Medium Bold"/>
                <a:sym typeface="Poppins Medium Bold"/>
              </a:rPr>
              <a:t>class diagram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01983" y="2801201"/>
            <a:ext cx="17099376" cy="6457099"/>
          </a:xfrm>
          <a:custGeom>
            <a:avLst/>
            <a:gdLst/>
            <a:ahLst/>
            <a:cxnLst/>
            <a:rect r="r" b="b" t="t" l="l"/>
            <a:pathLst>
              <a:path h="6457099" w="17099376">
                <a:moveTo>
                  <a:pt x="0" y="0"/>
                </a:moveTo>
                <a:lnTo>
                  <a:pt x="17099376" y="0"/>
                </a:lnTo>
                <a:lnTo>
                  <a:pt x="17099376" y="6457099"/>
                </a:lnTo>
                <a:lnTo>
                  <a:pt x="0" y="6457099"/>
                </a:lnTo>
                <a:lnTo>
                  <a:pt x="0" y="0"/>
                </a:lnTo>
                <a:close/>
              </a:path>
            </a:pathLst>
          </a:custGeom>
          <a:blipFill>
            <a:blip r:embed="rId2"/>
            <a:stretch>
              <a:fillRect l="-746" t="0" r="-746" b="-563"/>
            </a:stretch>
          </a:blipFill>
        </p:spPr>
      </p:sp>
      <p:sp>
        <p:nvSpPr>
          <p:cNvPr name="TextBox 3" id="3"/>
          <p:cNvSpPr txBox="true"/>
          <p:nvPr/>
        </p:nvSpPr>
        <p:spPr>
          <a:xfrm rot="0">
            <a:off x="6232334" y="787527"/>
            <a:ext cx="5433298" cy="570483"/>
          </a:xfrm>
          <a:prstGeom prst="rect">
            <a:avLst/>
          </a:prstGeom>
        </p:spPr>
        <p:txBody>
          <a:bodyPr anchor="t" rtlCol="false" tIns="0" lIns="0" bIns="0" rIns="0">
            <a:spAutoFit/>
          </a:bodyPr>
          <a:lstStyle/>
          <a:p>
            <a:pPr algn="ctr">
              <a:lnSpc>
                <a:spcPts val="4342"/>
              </a:lnSpc>
              <a:spcBef>
                <a:spcPct val="0"/>
              </a:spcBef>
            </a:pPr>
            <a:r>
              <a:rPr lang="en-US" b="true" sz="4299">
                <a:solidFill>
                  <a:srgbClr val="FFFFFF"/>
                </a:solidFill>
                <a:latin typeface="Poppins Medium Bold"/>
                <a:ea typeface="Poppins Medium Bold"/>
                <a:cs typeface="Poppins Medium Bold"/>
                <a:sym typeface="Poppins Medium Bold"/>
              </a:rPr>
              <a:t>Data Flow Diagram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63199" y="1499672"/>
            <a:ext cx="3995221" cy="4091940"/>
          </a:xfrm>
          <a:custGeom>
            <a:avLst/>
            <a:gdLst/>
            <a:ahLst/>
            <a:cxnLst/>
            <a:rect r="r" b="b" t="t" l="l"/>
            <a:pathLst>
              <a:path h="4091940" w="3995221">
                <a:moveTo>
                  <a:pt x="0" y="0"/>
                </a:moveTo>
                <a:lnTo>
                  <a:pt x="3995221" y="0"/>
                </a:lnTo>
                <a:lnTo>
                  <a:pt x="3995221" y="4091940"/>
                </a:lnTo>
                <a:lnTo>
                  <a:pt x="0" y="40919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4465497"/>
            <a:ext cx="12321286" cy="2005073"/>
          </a:xfrm>
          <a:prstGeom prst="rect">
            <a:avLst/>
          </a:prstGeom>
        </p:spPr>
        <p:txBody>
          <a:bodyPr anchor="t" rtlCol="false" tIns="0" lIns="0" bIns="0" rIns="0">
            <a:spAutoFit/>
          </a:bodyPr>
          <a:lstStyle/>
          <a:p>
            <a:pPr algn="ctr" marL="0" indent="0" lvl="0">
              <a:lnSpc>
                <a:spcPts val="7776"/>
              </a:lnSpc>
              <a:spcBef>
                <a:spcPct val="0"/>
              </a:spcBef>
            </a:pPr>
            <a:r>
              <a:rPr lang="en-US" b="true" sz="7699" spc="246" strike="noStrike" u="none">
                <a:solidFill>
                  <a:srgbClr val="FFFFFF"/>
                </a:solidFill>
                <a:latin typeface="Poppins Medium Bold"/>
                <a:ea typeface="Poppins Medium Bold"/>
                <a:cs typeface="Poppins Medium Bold"/>
                <a:sym typeface="Poppins Medium Bold"/>
              </a:rPr>
              <a:t>Modules Description</a:t>
            </a:r>
          </a:p>
          <a:p>
            <a:pPr algn="ctr" marL="0" indent="0" lvl="0">
              <a:lnSpc>
                <a:spcPts val="7776"/>
              </a:lnSpc>
              <a:spcBef>
                <a:spcPct val="0"/>
              </a:spcBef>
            </a:pPr>
          </a:p>
        </p:txBody>
      </p:sp>
      <p:sp>
        <p:nvSpPr>
          <p:cNvPr name="AutoShape 4" id="4"/>
          <p:cNvSpPr/>
          <p:nvPr/>
        </p:nvSpPr>
        <p:spPr>
          <a:xfrm flipV="true">
            <a:off x="-161546" y="5396596"/>
            <a:ext cx="11824745" cy="2286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8790162" y="859348"/>
            <a:ext cx="125002" cy="7969144"/>
          </a:xfrm>
          <a:prstGeom prst="line">
            <a:avLst/>
          </a:prstGeom>
          <a:ln cap="flat" w="38100">
            <a:gradFill>
              <a:gsLst>
                <a:gs pos="0">
                  <a:srgbClr val="004AAD">
                    <a:alpha val="100000"/>
                  </a:srgbClr>
                </a:gs>
                <a:gs pos="100000">
                  <a:srgbClr val="CB6CE6">
                    <a:alpha val="100000"/>
                  </a:srgbClr>
                </a:gs>
              </a:gsLst>
              <a:lin ang="0"/>
            </a:gradFill>
            <a:prstDash val="solid"/>
            <a:headEnd type="none" len="sm" w="sm"/>
            <a:tailEnd type="none" len="sm" w="sm"/>
          </a:ln>
        </p:spPr>
      </p:sp>
      <p:sp>
        <p:nvSpPr>
          <p:cNvPr name="Freeform 3" id="3"/>
          <p:cNvSpPr/>
          <p:nvPr/>
        </p:nvSpPr>
        <p:spPr>
          <a:xfrm flipH="false" flipV="false" rot="0">
            <a:off x="10634837" y="1028700"/>
            <a:ext cx="6068357" cy="3236457"/>
          </a:xfrm>
          <a:custGeom>
            <a:avLst/>
            <a:gdLst/>
            <a:ahLst/>
            <a:cxnLst/>
            <a:rect r="r" b="b" t="t" l="l"/>
            <a:pathLst>
              <a:path h="3236457" w="6068357">
                <a:moveTo>
                  <a:pt x="0" y="0"/>
                </a:moveTo>
                <a:lnTo>
                  <a:pt x="6068357" y="0"/>
                </a:lnTo>
                <a:lnTo>
                  <a:pt x="6068357" y="3236457"/>
                </a:lnTo>
                <a:lnTo>
                  <a:pt x="0" y="3236457"/>
                </a:lnTo>
                <a:lnTo>
                  <a:pt x="0" y="0"/>
                </a:lnTo>
                <a:close/>
              </a:path>
            </a:pathLst>
          </a:custGeom>
          <a:blipFill>
            <a:blip r:embed="rId2"/>
            <a:stretch>
              <a:fillRect l="0" t="0" r="0" b="0"/>
            </a:stretch>
          </a:blipFill>
        </p:spPr>
      </p:sp>
      <p:sp>
        <p:nvSpPr>
          <p:cNvPr name="Freeform 4" id="4"/>
          <p:cNvSpPr/>
          <p:nvPr/>
        </p:nvSpPr>
        <p:spPr>
          <a:xfrm flipH="false" flipV="false" rot="0">
            <a:off x="1321803" y="1853088"/>
            <a:ext cx="5892630" cy="2721637"/>
          </a:xfrm>
          <a:custGeom>
            <a:avLst/>
            <a:gdLst/>
            <a:ahLst/>
            <a:cxnLst/>
            <a:rect r="r" b="b" t="t" l="l"/>
            <a:pathLst>
              <a:path h="2721637" w="5892630">
                <a:moveTo>
                  <a:pt x="0" y="0"/>
                </a:moveTo>
                <a:lnTo>
                  <a:pt x="5892630" y="0"/>
                </a:lnTo>
                <a:lnTo>
                  <a:pt x="5892630" y="2721637"/>
                </a:lnTo>
                <a:lnTo>
                  <a:pt x="0" y="2721637"/>
                </a:lnTo>
                <a:lnTo>
                  <a:pt x="0" y="0"/>
                </a:lnTo>
                <a:close/>
              </a:path>
            </a:pathLst>
          </a:custGeom>
          <a:blipFill>
            <a:blip r:embed="rId3"/>
            <a:stretch>
              <a:fillRect l="0" t="-18981" r="0" b="-29157"/>
            </a:stretch>
          </a:blipFill>
        </p:spPr>
      </p:sp>
      <p:sp>
        <p:nvSpPr>
          <p:cNvPr name="Freeform 5" id="5"/>
          <p:cNvSpPr/>
          <p:nvPr/>
        </p:nvSpPr>
        <p:spPr>
          <a:xfrm flipH="false" flipV="false" rot="0">
            <a:off x="16703194" y="-243067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460445" y="5056644"/>
            <a:ext cx="5615345" cy="522732"/>
          </a:xfrm>
          <a:prstGeom prst="rect">
            <a:avLst/>
          </a:prstGeom>
        </p:spPr>
        <p:txBody>
          <a:bodyPr anchor="t" rtlCol="false" tIns="0" lIns="0" bIns="0" rIns="0">
            <a:spAutoFit/>
          </a:bodyPr>
          <a:lstStyle/>
          <a:p>
            <a:pPr algn="ctr" marL="0" indent="0" lvl="0">
              <a:lnSpc>
                <a:spcPts val="3938"/>
              </a:lnSpc>
              <a:spcBef>
                <a:spcPct val="0"/>
              </a:spcBef>
            </a:pPr>
            <a:r>
              <a:rPr lang="en-US" b="true" sz="3899" strike="noStrike">
                <a:solidFill>
                  <a:srgbClr val="56D334"/>
                </a:solidFill>
                <a:latin typeface="Poppins Medium Bold"/>
                <a:ea typeface="Poppins Medium Bold"/>
                <a:cs typeface="Poppins Medium Bold"/>
                <a:sym typeface="Poppins Medium Bold"/>
              </a:rPr>
              <a:t>User Interface Module</a:t>
            </a:r>
          </a:p>
        </p:txBody>
      </p:sp>
      <p:sp>
        <p:nvSpPr>
          <p:cNvPr name="TextBox 7" id="7"/>
          <p:cNvSpPr txBox="true"/>
          <p:nvPr/>
        </p:nvSpPr>
        <p:spPr>
          <a:xfrm rot="0">
            <a:off x="513969" y="5883175"/>
            <a:ext cx="7966690" cy="2956025"/>
          </a:xfrm>
          <a:prstGeom prst="rect">
            <a:avLst/>
          </a:prstGeom>
        </p:spPr>
        <p:txBody>
          <a:bodyPr anchor="t" rtlCol="false" tIns="0" lIns="0" bIns="0" rIns="0">
            <a:spAutoFit/>
          </a:bodyPr>
          <a:lstStyle/>
          <a:p>
            <a:pPr algn="just" marL="0" indent="0" lvl="0">
              <a:lnSpc>
                <a:spcPts val="3326"/>
              </a:lnSpc>
              <a:spcBef>
                <a:spcPct val="0"/>
              </a:spcBef>
            </a:pPr>
            <a:r>
              <a:rPr lang="en-US" sz="3293" strike="noStrike" u="none">
                <a:solidFill>
                  <a:srgbClr val="FFFFFF"/>
                </a:solidFill>
                <a:latin typeface="Poppins Light Bold"/>
                <a:ea typeface="Poppins Light Bold"/>
                <a:cs typeface="Poppins Light Bold"/>
                <a:sym typeface="Poppins Light Bold"/>
              </a:rPr>
              <a:t>This module provides a simple, interactive interface where users enter a URL and prompts for data extraction. It ensures ease of use, making web scraping accessible to non-programmers while streamlining the overall user experience.</a:t>
            </a:r>
          </a:p>
        </p:txBody>
      </p:sp>
      <p:sp>
        <p:nvSpPr>
          <p:cNvPr name="TextBox 8" id="8"/>
          <p:cNvSpPr txBox="true"/>
          <p:nvPr/>
        </p:nvSpPr>
        <p:spPr>
          <a:xfrm rot="0">
            <a:off x="10097915" y="4761940"/>
            <a:ext cx="7142202" cy="522732"/>
          </a:xfrm>
          <a:prstGeom prst="rect">
            <a:avLst/>
          </a:prstGeom>
        </p:spPr>
        <p:txBody>
          <a:bodyPr anchor="t" rtlCol="false" tIns="0" lIns="0" bIns="0" rIns="0">
            <a:spAutoFit/>
          </a:bodyPr>
          <a:lstStyle/>
          <a:p>
            <a:pPr algn="ctr" marL="0" indent="0" lvl="0">
              <a:lnSpc>
                <a:spcPts val="3938"/>
              </a:lnSpc>
              <a:spcBef>
                <a:spcPct val="0"/>
              </a:spcBef>
            </a:pPr>
            <a:r>
              <a:rPr lang="en-US" b="true" sz="3899">
                <a:solidFill>
                  <a:srgbClr val="56D334"/>
                </a:solidFill>
                <a:latin typeface="Poppins Medium Bold"/>
                <a:ea typeface="Poppins Medium Bold"/>
                <a:cs typeface="Poppins Medium Bold"/>
                <a:sym typeface="Poppins Medium Bold"/>
              </a:rPr>
              <a:t>User Authentication Module</a:t>
            </a:r>
          </a:p>
        </p:txBody>
      </p:sp>
      <p:sp>
        <p:nvSpPr>
          <p:cNvPr name="TextBox 9" id="9"/>
          <p:cNvSpPr txBox="true"/>
          <p:nvPr/>
        </p:nvSpPr>
        <p:spPr>
          <a:xfrm rot="0">
            <a:off x="9878377" y="5883175"/>
            <a:ext cx="7979236" cy="2908273"/>
          </a:xfrm>
          <a:prstGeom prst="rect">
            <a:avLst/>
          </a:prstGeom>
        </p:spPr>
        <p:txBody>
          <a:bodyPr anchor="t" rtlCol="false" tIns="0" lIns="0" bIns="0" rIns="0">
            <a:spAutoFit/>
          </a:bodyPr>
          <a:lstStyle/>
          <a:p>
            <a:pPr algn="just" marL="0" indent="0" lvl="0">
              <a:lnSpc>
                <a:spcPts val="2922"/>
              </a:lnSpc>
              <a:spcBef>
                <a:spcPct val="0"/>
              </a:spcBef>
            </a:pPr>
            <a:r>
              <a:rPr lang="en-US" sz="2893">
                <a:solidFill>
                  <a:srgbClr val="FFFFFF"/>
                </a:solidFill>
                <a:latin typeface="Poppins Light Bold"/>
                <a:ea typeface="Poppins Light Bold"/>
                <a:cs typeface="Poppins Light Bold"/>
                <a:sym typeface="Poppins Light Bold"/>
              </a:rPr>
              <a:t>Ensures secure access by managing user login and registration. It prevents unauthorized usage, protecting extracted data and system integrity. The module implements encryption and authentication mechanisms to maintain security and privacy for all users interacting with the platform.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9144000" y="3285251"/>
            <a:ext cx="0" cy="5953999"/>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459633" y="928460"/>
            <a:ext cx="5745599" cy="522732"/>
          </a:xfrm>
          <a:prstGeom prst="rect">
            <a:avLst/>
          </a:prstGeom>
        </p:spPr>
        <p:txBody>
          <a:bodyPr anchor="t" rtlCol="false" tIns="0" lIns="0" bIns="0" rIns="0">
            <a:spAutoFit/>
          </a:bodyPr>
          <a:lstStyle/>
          <a:p>
            <a:pPr algn="ctr" marL="0" indent="0" lvl="0">
              <a:lnSpc>
                <a:spcPts val="3938"/>
              </a:lnSpc>
              <a:spcBef>
                <a:spcPct val="0"/>
              </a:spcBef>
            </a:pPr>
            <a:r>
              <a:rPr lang="en-US" b="true" sz="3899">
                <a:solidFill>
                  <a:srgbClr val="56D334"/>
                </a:solidFill>
                <a:latin typeface="Poppins Medium Bold"/>
                <a:ea typeface="Poppins Medium Bold"/>
                <a:cs typeface="Poppins Medium Bold"/>
                <a:sym typeface="Poppins Medium Bold"/>
              </a:rPr>
              <a:t>URL Validation Module</a:t>
            </a:r>
          </a:p>
        </p:txBody>
      </p:sp>
      <p:sp>
        <p:nvSpPr>
          <p:cNvPr name="TextBox 4" id="4"/>
          <p:cNvSpPr txBox="true"/>
          <p:nvPr/>
        </p:nvSpPr>
        <p:spPr>
          <a:xfrm rot="0">
            <a:off x="566824" y="1751270"/>
            <a:ext cx="7127243" cy="2614276"/>
          </a:xfrm>
          <a:prstGeom prst="rect">
            <a:avLst/>
          </a:prstGeom>
        </p:spPr>
        <p:txBody>
          <a:bodyPr anchor="t" rtlCol="false" tIns="0" lIns="0" bIns="0" rIns="0">
            <a:spAutoFit/>
          </a:bodyPr>
          <a:lstStyle/>
          <a:p>
            <a:pPr algn="just" marL="0" indent="0" lvl="0">
              <a:lnSpc>
                <a:spcPts val="2976"/>
              </a:lnSpc>
              <a:spcBef>
                <a:spcPct val="0"/>
              </a:spcBef>
            </a:pPr>
            <a:r>
              <a:rPr lang="en-US" sz="2946">
                <a:solidFill>
                  <a:srgbClr val="FFFFFF"/>
                </a:solidFill>
                <a:latin typeface="Poppins Light Bold"/>
                <a:ea typeface="Poppins Light Bold"/>
                <a:cs typeface="Poppins Light Bold"/>
                <a:sym typeface="Poppins Light Bold"/>
              </a:rPr>
              <a:t>Checks whether the entered URL is valid, accessible, and follows ethical scraping guidelines. It prevents errors caused by incorrect or blocked URLs and ensures the system adheres to website permissions and robots.txt policies.</a:t>
            </a:r>
          </a:p>
        </p:txBody>
      </p:sp>
      <p:sp>
        <p:nvSpPr>
          <p:cNvPr name="AutoShape 5" id="5"/>
          <p:cNvSpPr/>
          <p:nvPr/>
        </p:nvSpPr>
        <p:spPr>
          <a:xfrm flipV="true">
            <a:off x="243339" y="3319460"/>
            <a:ext cx="0" cy="5953999"/>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10337112" y="1028700"/>
            <a:ext cx="5843635" cy="3596486"/>
          </a:xfrm>
          <a:custGeom>
            <a:avLst/>
            <a:gdLst/>
            <a:ahLst/>
            <a:cxnLst/>
            <a:rect r="r" b="b" t="t" l="l"/>
            <a:pathLst>
              <a:path h="3596486" w="5843635">
                <a:moveTo>
                  <a:pt x="0" y="0"/>
                </a:moveTo>
                <a:lnTo>
                  <a:pt x="5843634" y="0"/>
                </a:lnTo>
                <a:lnTo>
                  <a:pt x="5843634" y="3596486"/>
                </a:lnTo>
                <a:lnTo>
                  <a:pt x="0" y="3596486"/>
                </a:lnTo>
                <a:lnTo>
                  <a:pt x="0" y="0"/>
                </a:lnTo>
                <a:close/>
              </a:path>
            </a:pathLst>
          </a:custGeom>
          <a:blipFill>
            <a:blip r:embed="rId2"/>
            <a:stretch>
              <a:fillRect l="0" t="0" r="0" b="-11171"/>
            </a:stretch>
          </a:blipFill>
        </p:spPr>
      </p:sp>
      <p:pic>
        <p:nvPicPr>
          <p:cNvPr name="Picture 7" id="7">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764338" y="4625186"/>
            <a:ext cx="6732216" cy="3770041"/>
          </a:xfrm>
          <a:prstGeom prst="rect">
            <a:avLst/>
          </a:prstGeom>
        </p:spPr>
      </p:pic>
      <p:sp>
        <p:nvSpPr>
          <p:cNvPr name="TextBox 8" id="8"/>
          <p:cNvSpPr txBox="true"/>
          <p:nvPr/>
        </p:nvSpPr>
        <p:spPr>
          <a:xfrm rot="0">
            <a:off x="9943357" y="4997577"/>
            <a:ext cx="6863358" cy="522732"/>
          </a:xfrm>
          <a:prstGeom prst="rect">
            <a:avLst/>
          </a:prstGeom>
        </p:spPr>
        <p:txBody>
          <a:bodyPr anchor="t" rtlCol="false" tIns="0" lIns="0" bIns="0" rIns="0">
            <a:spAutoFit/>
          </a:bodyPr>
          <a:lstStyle/>
          <a:p>
            <a:pPr algn="ctr" marL="0" indent="0" lvl="0">
              <a:lnSpc>
                <a:spcPts val="3938"/>
              </a:lnSpc>
              <a:spcBef>
                <a:spcPct val="0"/>
              </a:spcBef>
            </a:pPr>
            <a:r>
              <a:rPr lang="en-US" b="true" sz="3899">
                <a:solidFill>
                  <a:srgbClr val="56D334"/>
                </a:solidFill>
                <a:latin typeface="Poppins Medium Bold"/>
                <a:ea typeface="Poppins Medium Bold"/>
                <a:cs typeface="Poppins Medium Bold"/>
                <a:sym typeface="Poppins Medium Bold"/>
              </a:rPr>
              <a:t>Prompt Processing Module</a:t>
            </a:r>
          </a:p>
        </p:txBody>
      </p:sp>
      <p:sp>
        <p:nvSpPr>
          <p:cNvPr name="TextBox 9" id="9"/>
          <p:cNvSpPr txBox="true"/>
          <p:nvPr/>
        </p:nvSpPr>
        <p:spPr>
          <a:xfrm rot="0">
            <a:off x="9490772" y="5883175"/>
            <a:ext cx="7768528" cy="2242801"/>
          </a:xfrm>
          <a:prstGeom prst="rect">
            <a:avLst/>
          </a:prstGeom>
        </p:spPr>
        <p:txBody>
          <a:bodyPr anchor="t" rtlCol="false" tIns="0" lIns="0" bIns="0" rIns="0">
            <a:spAutoFit/>
          </a:bodyPr>
          <a:lstStyle/>
          <a:p>
            <a:pPr algn="just" marL="0" indent="0" lvl="0">
              <a:lnSpc>
                <a:spcPts val="2976"/>
              </a:lnSpc>
              <a:spcBef>
                <a:spcPct val="0"/>
              </a:spcBef>
            </a:pPr>
            <a:r>
              <a:rPr lang="en-US" sz="2946">
                <a:solidFill>
                  <a:srgbClr val="FFFFFF"/>
                </a:solidFill>
                <a:latin typeface="Poppins Light Bold"/>
                <a:ea typeface="Poppins Light Bold"/>
                <a:cs typeface="Poppins Light Bold"/>
                <a:sym typeface="Poppins Light Bold"/>
              </a:rPr>
              <a:t>Interprets user-entered prompts to identify and extract relevant data fields. It ensures AI-based filtering, focusing only on requested information, thus improving efficiency by avoiding unnecessary data retrieval from web pages.</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471472" y="5303293"/>
            <a:ext cx="5652492" cy="522732"/>
          </a:xfrm>
          <a:prstGeom prst="rect">
            <a:avLst/>
          </a:prstGeom>
        </p:spPr>
        <p:txBody>
          <a:bodyPr anchor="t" rtlCol="false" tIns="0" lIns="0" bIns="0" rIns="0">
            <a:spAutoFit/>
          </a:bodyPr>
          <a:lstStyle/>
          <a:p>
            <a:pPr algn="ctr" marL="0" indent="0" lvl="0">
              <a:lnSpc>
                <a:spcPts val="3938"/>
              </a:lnSpc>
              <a:spcBef>
                <a:spcPct val="0"/>
              </a:spcBef>
            </a:pPr>
            <a:r>
              <a:rPr lang="en-US" b="true" sz="3899">
                <a:solidFill>
                  <a:srgbClr val="56D334"/>
                </a:solidFill>
                <a:latin typeface="Poppins Medium Bold"/>
                <a:ea typeface="Poppins Medium Bold"/>
                <a:cs typeface="Poppins Medium Bold"/>
                <a:sym typeface="Poppins Medium Bold"/>
              </a:rPr>
              <a:t>Web Scraping Module</a:t>
            </a:r>
          </a:p>
        </p:txBody>
      </p:sp>
      <p:sp>
        <p:nvSpPr>
          <p:cNvPr name="TextBox 3" id="3"/>
          <p:cNvSpPr txBox="true"/>
          <p:nvPr/>
        </p:nvSpPr>
        <p:spPr>
          <a:xfrm rot="0">
            <a:off x="725516" y="6177878"/>
            <a:ext cx="7144405" cy="2985922"/>
          </a:xfrm>
          <a:prstGeom prst="rect">
            <a:avLst/>
          </a:prstGeom>
        </p:spPr>
        <p:txBody>
          <a:bodyPr anchor="t" rtlCol="false" tIns="0" lIns="0" bIns="0" rIns="0">
            <a:spAutoFit/>
          </a:bodyPr>
          <a:lstStyle/>
          <a:p>
            <a:pPr algn="just" marL="0" indent="0" lvl="0">
              <a:lnSpc>
                <a:spcPts val="2983"/>
              </a:lnSpc>
              <a:spcBef>
                <a:spcPct val="0"/>
              </a:spcBef>
            </a:pPr>
            <a:r>
              <a:rPr lang="en-US" sz="2953">
                <a:solidFill>
                  <a:srgbClr val="FFFFFF"/>
                </a:solidFill>
                <a:latin typeface="Poppins Light Bold"/>
                <a:ea typeface="Poppins Light Bold"/>
                <a:cs typeface="Poppins Light Bold"/>
                <a:sym typeface="Poppins Light Bold"/>
              </a:rPr>
              <a:t>Uses AI-powered algorithms along with tools like BeautifulSoup and Selenium to extract structured data from both static and dynamic web pages. It adapts to website changes, ensuring continuous and accurate data retrieval without manual intervention.</a:t>
            </a:r>
          </a:p>
        </p:txBody>
      </p:sp>
      <p:sp>
        <p:nvSpPr>
          <p:cNvPr name="TextBox 4" id="4"/>
          <p:cNvSpPr txBox="true"/>
          <p:nvPr/>
        </p:nvSpPr>
        <p:spPr>
          <a:xfrm rot="0">
            <a:off x="10363501" y="5597997"/>
            <a:ext cx="6748462" cy="522732"/>
          </a:xfrm>
          <a:prstGeom prst="rect">
            <a:avLst/>
          </a:prstGeom>
        </p:spPr>
        <p:txBody>
          <a:bodyPr anchor="t" rtlCol="false" tIns="0" lIns="0" bIns="0" rIns="0">
            <a:spAutoFit/>
          </a:bodyPr>
          <a:lstStyle/>
          <a:p>
            <a:pPr algn="ctr" marL="0" indent="0" lvl="0">
              <a:lnSpc>
                <a:spcPts val="3938"/>
              </a:lnSpc>
              <a:spcBef>
                <a:spcPct val="0"/>
              </a:spcBef>
            </a:pPr>
            <a:r>
              <a:rPr lang="en-US" b="true" sz="3899">
                <a:solidFill>
                  <a:srgbClr val="56D334"/>
                </a:solidFill>
                <a:latin typeface="Poppins Medium Bold"/>
                <a:ea typeface="Poppins Medium Bold"/>
                <a:cs typeface="Poppins Medium Bold"/>
                <a:sym typeface="Poppins Medium Bold"/>
              </a:rPr>
              <a:t>Data Organization Module</a:t>
            </a:r>
          </a:p>
        </p:txBody>
      </p:sp>
      <p:sp>
        <p:nvSpPr>
          <p:cNvPr name="TextBox 5" id="5"/>
          <p:cNvSpPr txBox="true"/>
          <p:nvPr/>
        </p:nvSpPr>
        <p:spPr>
          <a:xfrm rot="0">
            <a:off x="10014468" y="6656171"/>
            <a:ext cx="7503679" cy="2192752"/>
          </a:xfrm>
          <a:prstGeom prst="rect">
            <a:avLst/>
          </a:prstGeom>
        </p:spPr>
        <p:txBody>
          <a:bodyPr anchor="t" rtlCol="false" tIns="0" lIns="0" bIns="0" rIns="0">
            <a:spAutoFit/>
          </a:bodyPr>
          <a:lstStyle/>
          <a:p>
            <a:pPr algn="just" marL="0" indent="0" lvl="0">
              <a:lnSpc>
                <a:spcPts val="2874"/>
              </a:lnSpc>
              <a:spcBef>
                <a:spcPct val="0"/>
              </a:spcBef>
            </a:pPr>
            <a:r>
              <a:rPr lang="en-US" sz="2846">
                <a:solidFill>
                  <a:srgbClr val="FFFFFF"/>
                </a:solidFill>
                <a:latin typeface="Poppins Light Bold"/>
                <a:ea typeface="Poppins Light Bold"/>
                <a:cs typeface="Poppins Light Bold"/>
                <a:sym typeface="Poppins Light Bold"/>
              </a:rPr>
              <a:t>Formats and structures the extracted data into a clear, tabular format for easy analysis. It eliminates duplicates, corrects inconsistencies, and ensures well-organized, accurate, and readable output for better usability.</a:t>
            </a:r>
          </a:p>
        </p:txBody>
      </p:sp>
      <p:sp>
        <p:nvSpPr>
          <p:cNvPr name="AutoShape 6" id="6"/>
          <p:cNvSpPr/>
          <p:nvPr/>
        </p:nvSpPr>
        <p:spPr>
          <a:xfrm flipV="true">
            <a:off x="513969" y="3319460"/>
            <a:ext cx="0" cy="5953999"/>
          </a:xfrm>
          <a:prstGeom prst="line">
            <a:avLst/>
          </a:prstGeom>
          <a:ln cap="flat" w="38100">
            <a:solidFill>
              <a:srgbClr val="FFFFFF"/>
            </a:solidFill>
            <a:prstDash val="solid"/>
            <a:headEnd type="none" len="sm" w="sm"/>
            <a:tailEnd type="none" len="sm" w="sm"/>
          </a:ln>
        </p:spPr>
      </p:sp>
      <p:sp>
        <p:nvSpPr>
          <p:cNvPr name="AutoShape 7" id="7"/>
          <p:cNvSpPr/>
          <p:nvPr/>
        </p:nvSpPr>
        <p:spPr>
          <a:xfrm flipV="true">
            <a:off x="9669137" y="3577776"/>
            <a:ext cx="0" cy="5661474"/>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1028700" y="1483404"/>
            <a:ext cx="6465676" cy="3232838"/>
          </a:xfrm>
          <a:custGeom>
            <a:avLst/>
            <a:gdLst/>
            <a:ahLst/>
            <a:cxnLst/>
            <a:rect r="r" b="b" t="t" l="l"/>
            <a:pathLst>
              <a:path h="3232838" w="6465676">
                <a:moveTo>
                  <a:pt x="0" y="0"/>
                </a:moveTo>
                <a:lnTo>
                  <a:pt x="6465676" y="0"/>
                </a:lnTo>
                <a:lnTo>
                  <a:pt x="6465676" y="3232838"/>
                </a:lnTo>
                <a:lnTo>
                  <a:pt x="0" y="3232838"/>
                </a:lnTo>
                <a:lnTo>
                  <a:pt x="0" y="0"/>
                </a:lnTo>
                <a:close/>
              </a:path>
            </a:pathLst>
          </a:custGeom>
          <a:blipFill>
            <a:blip r:embed="rId2"/>
            <a:stretch>
              <a:fillRect l="0" t="0" r="0" b="0"/>
            </a:stretch>
          </a:blipFill>
        </p:spPr>
      </p:sp>
      <p:sp>
        <p:nvSpPr>
          <p:cNvPr name="Freeform 9" id="9"/>
          <p:cNvSpPr/>
          <p:nvPr/>
        </p:nvSpPr>
        <p:spPr>
          <a:xfrm flipH="false" flipV="false" rot="0">
            <a:off x="10809293" y="1483404"/>
            <a:ext cx="5856878" cy="3279123"/>
          </a:xfrm>
          <a:custGeom>
            <a:avLst/>
            <a:gdLst/>
            <a:ahLst/>
            <a:cxnLst/>
            <a:rect r="r" b="b" t="t" l="l"/>
            <a:pathLst>
              <a:path h="3279123" w="5856878">
                <a:moveTo>
                  <a:pt x="0" y="0"/>
                </a:moveTo>
                <a:lnTo>
                  <a:pt x="5856878" y="0"/>
                </a:lnTo>
                <a:lnTo>
                  <a:pt x="5856878" y="3279123"/>
                </a:lnTo>
                <a:lnTo>
                  <a:pt x="0" y="3279123"/>
                </a:lnTo>
                <a:lnTo>
                  <a:pt x="0" y="0"/>
                </a:lnTo>
                <a:close/>
              </a:path>
            </a:pathLst>
          </a:custGeom>
          <a:blipFill>
            <a:blip r:embed="rId3"/>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916116" y="5735860"/>
            <a:ext cx="3628549" cy="522732"/>
          </a:xfrm>
          <a:prstGeom prst="rect">
            <a:avLst/>
          </a:prstGeom>
        </p:spPr>
        <p:txBody>
          <a:bodyPr anchor="t" rtlCol="false" tIns="0" lIns="0" bIns="0" rIns="0">
            <a:spAutoFit/>
          </a:bodyPr>
          <a:lstStyle/>
          <a:p>
            <a:pPr algn="ctr" marL="0" indent="0" lvl="0">
              <a:lnSpc>
                <a:spcPts val="3938"/>
              </a:lnSpc>
              <a:spcBef>
                <a:spcPct val="0"/>
              </a:spcBef>
            </a:pPr>
            <a:r>
              <a:rPr lang="en-US" b="true" sz="3899">
                <a:solidFill>
                  <a:srgbClr val="56D334"/>
                </a:solidFill>
                <a:latin typeface="Poppins Medium Bold"/>
                <a:ea typeface="Poppins Medium Bold"/>
                <a:cs typeface="Poppins Medium Bold"/>
                <a:sym typeface="Poppins Medium Bold"/>
              </a:rPr>
              <a:t>Export Module</a:t>
            </a:r>
          </a:p>
        </p:txBody>
      </p:sp>
      <p:sp>
        <p:nvSpPr>
          <p:cNvPr name="TextBox 3" id="3"/>
          <p:cNvSpPr txBox="true"/>
          <p:nvPr/>
        </p:nvSpPr>
        <p:spPr>
          <a:xfrm rot="0">
            <a:off x="631347" y="6607007"/>
            <a:ext cx="7139800" cy="2545564"/>
          </a:xfrm>
          <a:prstGeom prst="rect">
            <a:avLst/>
          </a:prstGeom>
        </p:spPr>
        <p:txBody>
          <a:bodyPr anchor="t" rtlCol="false" tIns="0" lIns="0" bIns="0" rIns="0">
            <a:spAutoFit/>
          </a:bodyPr>
          <a:lstStyle/>
          <a:p>
            <a:pPr algn="just" marL="0" indent="0" lvl="0">
              <a:lnSpc>
                <a:spcPts val="2890"/>
              </a:lnSpc>
              <a:spcBef>
                <a:spcPct val="0"/>
              </a:spcBef>
            </a:pPr>
            <a:r>
              <a:rPr lang="en-US" sz="2862">
                <a:solidFill>
                  <a:srgbClr val="FFFFFF"/>
                </a:solidFill>
                <a:latin typeface="Poppins Light Bold"/>
                <a:ea typeface="Poppins Light Bold"/>
                <a:cs typeface="Poppins Light Bold"/>
                <a:sym typeface="Poppins Light Bold"/>
              </a:rPr>
              <a:t>Allows users to download extracted data in multiple formats such as CSV, JSON, and Excel. It ensures flexibility, enabling seamless integration with external databases, analytics tools, or business applications for further processing.</a:t>
            </a:r>
          </a:p>
        </p:txBody>
      </p:sp>
      <p:sp>
        <p:nvSpPr>
          <p:cNvPr name="TextBox 4" id="4"/>
          <p:cNvSpPr txBox="true"/>
          <p:nvPr/>
        </p:nvSpPr>
        <p:spPr>
          <a:xfrm rot="0">
            <a:off x="10613865" y="5735860"/>
            <a:ext cx="5721429" cy="522732"/>
          </a:xfrm>
          <a:prstGeom prst="rect">
            <a:avLst/>
          </a:prstGeom>
        </p:spPr>
        <p:txBody>
          <a:bodyPr anchor="t" rtlCol="false" tIns="0" lIns="0" bIns="0" rIns="0">
            <a:spAutoFit/>
          </a:bodyPr>
          <a:lstStyle/>
          <a:p>
            <a:pPr algn="ctr" marL="0" indent="0" lvl="0">
              <a:lnSpc>
                <a:spcPts val="3938"/>
              </a:lnSpc>
              <a:spcBef>
                <a:spcPct val="0"/>
              </a:spcBef>
            </a:pPr>
            <a:r>
              <a:rPr lang="en-US" b="true" sz="3899">
                <a:solidFill>
                  <a:srgbClr val="56D334"/>
                </a:solidFill>
                <a:latin typeface="Poppins Medium Bold"/>
                <a:ea typeface="Poppins Medium Bold"/>
                <a:cs typeface="Poppins Medium Bold"/>
                <a:sym typeface="Poppins Medium Bold"/>
              </a:rPr>
              <a:t>Error Handling Module</a:t>
            </a:r>
          </a:p>
        </p:txBody>
      </p:sp>
      <p:sp>
        <p:nvSpPr>
          <p:cNvPr name="TextBox 5" id="5"/>
          <p:cNvSpPr txBox="true"/>
          <p:nvPr/>
        </p:nvSpPr>
        <p:spPr>
          <a:xfrm rot="0">
            <a:off x="9624069" y="6597482"/>
            <a:ext cx="7418351" cy="2418510"/>
          </a:xfrm>
          <a:prstGeom prst="rect">
            <a:avLst/>
          </a:prstGeom>
        </p:spPr>
        <p:txBody>
          <a:bodyPr anchor="t" rtlCol="false" tIns="0" lIns="0" bIns="0" rIns="0">
            <a:spAutoFit/>
          </a:bodyPr>
          <a:lstStyle/>
          <a:p>
            <a:pPr algn="just" marL="0" indent="0" lvl="0">
              <a:lnSpc>
                <a:spcPts val="2755"/>
              </a:lnSpc>
              <a:spcBef>
                <a:spcPct val="0"/>
              </a:spcBef>
            </a:pPr>
            <a:r>
              <a:rPr lang="en-US" sz="2728">
                <a:solidFill>
                  <a:srgbClr val="FFFFFF"/>
                </a:solidFill>
                <a:latin typeface="Poppins Light Bold"/>
                <a:ea typeface="Poppins Light Bold"/>
                <a:cs typeface="Poppins Light Bold"/>
                <a:sym typeface="Poppins Light Bold"/>
              </a:rPr>
              <a:t>Detects and resolves issues like website changes, missing data, blocked access, and CAPTCHAs. It includes retry mechanisms and alternative extraction techniques to ensure smooth functionality without disruptions due to technical failures.</a:t>
            </a:r>
          </a:p>
        </p:txBody>
      </p:sp>
      <p:sp>
        <p:nvSpPr>
          <p:cNvPr name="AutoShape 6" id="6"/>
          <p:cNvSpPr/>
          <p:nvPr/>
        </p:nvSpPr>
        <p:spPr>
          <a:xfrm flipV="true">
            <a:off x="243339" y="3319460"/>
            <a:ext cx="0" cy="5953999"/>
          </a:xfrm>
          <a:prstGeom prst="line">
            <a:avLst/>
          </a:prstGeom>
          <a:ln cap="flat" w="38100">
            <a:solidFill>
              <a:srgbClr val="FFFFFF"/>
            </a:solidFill>
            <a:prstDash val="solid"/>
            <a:headEnd type="none" len="sm" w="sm"/>
            <a:tailEnd type="none" len="sm" w="sm"/>
          </a:ln>
        </p:spPr>
      </p:sp>
      <p:sp>
        <p:nvSpPr>
          <p:cNvPr name="AutoShape 7" id="7"/>
          <p:cNvSpPr/>
          <p:nvPr/>
        </p:nvSpPr>
        <p:spPr>
          <a:xfrm flipV="true">
            <a:off x="9425035" y="3281360"/>
            <a:ext cx="0" cy="5953999"/>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1028700" y="1410161"/>
            <a:ext cx="5866950" cy="3818599"/>
          </a:xfrm>
          <a:custGeom>
            <a:avLst/>
            <a:gdLst/>
            <a:ahLst/>
            <a:cxnLst/>
            <a:rect r="r" b="b" t="t" l="l"/>
            <a:pathLst>
              <a:path h="3818599" w="5866950">
                <a:moveTo>
                  <a:pt x="0" y="0"/>
                </a:moveTo>
                <a:lnTo>
                  <a:pt x="5866950" y="0"/>
                </a:lnTo>
                <a:lnTo>
                  <a:pt x="5866950" y="3818599"/>
                </a:lnTo>
                <a:lnTo>
                  <a:pt x="0" y="3818599"/>
                </a:lnTo>
                <a:lnTo>
                  <a:pt x="0" y="0"/>
                </a:lnTo>
                <a:close/>
              </a:path>
            </a:pathLst>
          </a:custGeom>
          <a:blipFill>
            <a:blip r:embed="rId2"/>
            <a:stretch>
              <a:fillRect l="0" t="0" r="0" b="-5123"/>
            </a:stretch>
          </a:blipFill>
        </p:spPr>
      </p:sp>
      <p:sp>
        <p:nvSpPr>
          <p:cNvPr name="Freeform 9" id="9"/>
          <p:cNvSpPr/>
          <p:nvPr/>
        </p:nvSpPr>
        <p:spPr>
          <a:xfrm flipH="false" flipV="false" rot="0">
            <a:off x="10307898" y="1211386"/>
            <a:ext cx="6050695" cy="4139949"/>
          </a:xfrm>
          <a:custGeom>
            <a:avLst/>
            <a:gdLst/>
            <a:ahLst/>
            <a:cxnLst/>
            <a:rect r="r" b="b" t="t" l="l"/>
            <a:pathLst>
              <a:path h="4139949" w="6050695">
                <a:moveTo>
                  <a:pt x="0" y="0"/>
                </a:moveTo>
                <a:lnTo>
                  <a:pt x="6050695" y="0"/>
                </a:lnTo>
                <a:lnTo>
                  <a:pt x="6050695" y="4139949"/>
                </a:lnTo>
                <a:lnTo>
                  <a:pt x="0" y="4139949"/>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834422" y="5597997"/>
            <a:ext cx="4026694" cy="522732"/>
          </a:xfrm>
          <a:prstGeom prst="rect">
            <a:avLst/>
          </a:prstGeom>
        </p:spPr>
        <p:txBody>
          <a:bodyPr anchor="t" rtlCol="false" tIns="0" lIns="0" bIns="0" rIns="0">
            <a:spAutoFit/>
          </a:bodyPr>
          <a:lstStyle/>
          <a:p>
            <a:pPr algn="ctr" marL="0" indent="0" lvl="0">
              <a:lnSpc>
                <a:spcPts val="3938"/>
              </a:lnSpc>
              <a:spcBef>
                <a:spcPct val="0"/>
              </a:spcBef>
            </a:pPr>
            <a:r>
              <a:rPr lang="en-US" b="true" sz="3899">
                <a:solidFill>
                  <a:srgbClr val="56D334"/>
                </a:solidFill>
                <a:latin typeface="Poppins Medium Bold"/>
                <a:ea typeface="Poppins Medium Bold"/>
                <a:cs typeface="Poppins Medium Bold"/>
                <a:sym typeface="Poppins Medium Bold"/>
              </a:rPr>
              <a:t>Preview Module</a:t>
            </a:r>
          </a:p>
        </p:txBody>
      </p:sp>
      <p:sp>
        <p:nvSpPr>
          <p:cNvPr name="TextBox 3" id="3"/>
          <p:cNvSpPr txBox="true"/>
          <p:nvPr/>
        </p:nvSpPr>
        <p:spPr>
          <a:xfrm rot="0">
            <a:off x="665035" y="6685259"/>
            <a:ext cx="7314308" cy="2242452"/>
          </a:xfrm>
          <a:prstGeom prst="rect">
            <a:avLst/>
          </a:prstGeom>
        </p:spPr>
        <p:txBody>
          <a:bodyPr anchor="t" rtlCol="false" tIns="0" lIns="0" bIns="0" rIns="0">
            <a:spAutoFit/>
          </a:bodyPr>
          <a:lstStyle/>
          <a:p>
            <a:pPr algn="just" marL="0" indent="0" lvl="0">
              <a:lnSpc>
                <a:spcPts val="2961"/>
              </a:lnSpc>
              <a:spcBef>
                <a:spcPct val="0"/>
              </a:spcBef>
            </a:pPr>
            <a:r>
              <a:rPr lang="en-US" sz="2932">
                <a:solidFill>
                  <a:srgbClr val="FFFFFF"/>
                </a:solidFill>
                <a:latin typeface="Poppins Light Bold"/>
                <a:ea typeface="Poppins Light Bold"/>
                <a:cs typeface="Poppins Light Bold"/>
                <a:sym typeface="Poppins Light Bold"/>
              </a:rPr>
              <a:t>Displays extracted data before download, allowing users to review and verify accuracy. This module ensures users get only relevant and well-structured data, reducing the need for manual corrections after extraction.</a:t>
            </a:r>
          </a:p>
        </p:txBody>
      </p:sp>
      <p:sp>
        <p:nvSpPr>
          <p:cNvPr name="TextBox 4" id="4"/>
          <p:cNvSpPr txBox="true"/>
          <p:nvPr/>
        </p:nvSpPr>
        <p:spPr>
          <a:xfrm rot="0">
            <a:off x="11181161" y="5458539"/>
            <a:ext cx="4547711" cy="522732"/>
          </a:xfrm>
          <a:prstGeom prst="rect">
            <a:avLst/>
          </a:prstGeom>
        </p:spPr>
        <p:txBody>
          <a:bodyPr anchor="t" rtlCol="false" tIns="0" lIns="0" bIns="0" rIns="0">
            <a:spAutoFit/>
          </a:bodyPr>
          <a:lstStyle/>
          <a:p>
            <a:pPr algn="ctr" marL="0" indent="0" lvl="0">
              <a:lnSpc>
                <a:spcPts val="3938"/>
              </a:lnSpc>
              <a:spcBef>
                <a:spcPct val="0"/>
              </a:spcBef>
            </a:pPr>
            <a:r>
              <a:rPr lang="en-US" b="true" sz="3899">
                <a:solidFill>
                  <a:srgbClr val="56D334"/>
                </a:solidFill>
                <a:latin typeface="Poppins Medium Bold"/>
                <a:ea typeface="Poppins Medium Bold"/>
                <a:cs typeface="Poppins Medium Bold"/>
                <a:sym typeface="Poppins Medium Bold"/>
              </a:rPr>
              <a:t>Feedback Module</a:t>
            </a:r>
          </a:p>
        </p:txBody>
      </p:sp>
      <p:sp>
        <p:nvSpPr>
          <p:cNvPr name="TextBox 5" id="5"/>
          <p:cNvSpPr txBox="true"/>
          <p:nvPr/>
        </p:nvSpPr>
        <p:spPr>
          <a:xfrm rot="0">
            <a:off x="9509822" y="6357428"/>
            <a:ext cx="7631879" cy="2839505"/>
          </a:xfrm>
          <a:prstGeom prst="rect">
            <a:avLst/>
          </a:prstGeom>
        </p:spPr>
        <p:txBody>
          <a:bodyPr anchor="t" rtlCol="false" tIns="0" lIns="0" bIns="0" rIns="0">
            <a:spAutoFit/>
          </a:bodyPr>
          <a:lstStyle/>
          <a:p>
            <a:pPr algn="just">
              <a:lnSpc>
                <a:spcPts val="2834"/>
              </a:lnSpc>
              <a:spcBef>
                <a:spcPct val="0"/>
              </a:spcBef>
            </a:pPr>
            <a:r>
              <a:rPr lang="en-US" sz="2806">
                <a:solidFill>
                  <a:srgbClr val="FFFFFF"/>
                </a:solidFill>
                <a:latin typeface="Poppins Light Bold"/>
                <a:ea typeface="Poppins Light Bold"/>
                <a:cs typeface="Poppins Light Bold"/>
                <a:sym typeface="Poppins Light Bold"/>
              </a:rPr>
              <a:t>Collects user feedback on extraction quality and system performance. It helps improve AI algorithms and enhance future web scraping accuracy, ensuring continuous optimization and adaptation to changing website structures.</a:t>
            </a:r>
          </a:p>
          <a:p>
            <a:pPr algn="just" marL="0" indent="0" lvl="0">
              <a:lnSpc>
                <a:spcPts val="2834"/>
              </a:lnSpc>
              <a:spcBef>
                <a:spcPct val="0"/>
              </a:spcBef>
            </a:pPr>
          </a:p>
          <a:p>
            <a:pPr algn="just" marL="0" indent="0" lvl="0">
              <a:lnSpc>
                <a:spcPts val="2834"/>
              </a:lnSpc>
              <a:spcBef>
                <a:spcPct val="0"/>
              </a:spcBef>
            </a:pPr>
          </a:p>
        </p:txBody>
      </p:sp>
      <p:sp>
        <p:nvSpPr>
          <p:cNvPr name="AutoShape 6" id="6"/>
          <p:cNvSpPr/>
          <p:nvPr/>
        </p:nvSpPr>
        <p:spPr>
          <a:xfrm flipV="true">
            <a:off x="243339" y="3319460"/>
            <a:ext cx="0" cy="5953999"/>
          </a:xfrm>
          <a:prstGeom prst="line">
            <a:avLst/>
          </a:prstGeom>
          <a:ln cap="flat" w="38100">
            <a:solidFill>
              <a:srgbClr val="FFFFFF"/>
            </a:solidFill>
            <a:prstDash val="solid"/>
            <a:headEnd type="none" len="sm" w="sm"/>
            <a:tailEnd type="none" len="sm" w="sm"/>
          </a:ln>
        </p:spPr>
      </p:sp>
      <p:sp>
        <p:nvSpPr>
          <p:cNvPr name="AutoShape 7" id="7"/>
          <p:cNvSpPr/>
          <p:nvPr/>
        </p:nvSpPr>
        <p:spPr>
          <a:xfrm flipV="true">
            <a:off x="9509822" y="3300410"/>
            <a:ext cx="0" cy="5953999"/>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1066231" y="1340379"/>
            <a:ext cx="5563076" cy="3803121"/>
          </a:xfrm>
          <a:custGeom>
            <a:avLst/>
            <a:gdLst/>
            <a:ahLst/>
            <a:cxnLst/>
            <a:rect r="r" b="b" t="t" l="l"/>
            <a:pathLst>
              <a:path h="3803121" w="5563076">
                <a:moveTo>
                  <a:pt x="0" y="0"/>
                </a:moveTo>
                <a:lnTo>
                  <a:pt x="5563076" y="0"/>
                </a:lnTo>
                <a:lnTo>
                  <a:pt x="5563076" y="3803121"/>
                </a:lnTo>
                <a:lnTo>
                  <a:pt x="0" y="3803121"/>
                </a:lnTo>
                <a:lnTo>
                  <a:pt x="0" y="0"/>
                </a:lnTo>
                <a:close/>
              </a:path>
            </a:pathLst>
          </a:custGeom>
          <a:blipFill>
            <a:blip r:embed="rId2"/>
            <a:stretch>
              <a:fillRect l="0" t="0" r="0" b="0"/>
            </a:stretch>
          </a:blipFill>
        </p:spPr>
      </p:sp>
      <p:sp>
        <p:nvSpPr>
          <p:cNvPr name="Freeform 9" id="9"/>
          <p:cNvSpPr/>
          <p:nvPr/>
        </p:nvSpPr>
        <p:spPr>
          <a:xfrm flipH="false" flipV="false" rot="0">
            <a:off x="10185925" y="1028700"/>
            <a:ext cx="5863082" cy="3636083"/>
          </a:xfrm>
          <a:custGeom>
            <a:avLst/>
            <a:gdLst/>
            <a:ahLst/>
            <a:cxnLst/>
            <a:rect r="r" b="b" t="t" l="l"/>
            <a:pathLst>
              <a:path h="3636083" w="5863082">
                <a:moveTo>
                  <a:pt x="0" y="0"/>
                </a:moveTo>
                <a:lnTo>
                  <a:pt x="5863082" y="0"/>
                </a:lnTo>
                <a:lnTo>
                  <a:pt x="5863082" y="3636083"/>
                </a:lnTo>
                <a:lnTo>
                  <a:pt x="0" y="3636083"/>
                </a:lnTo>
                <a:lnTo>
                  <a:pt x="0" y="0"/>
                </a:lnTo>
                <a:close/>
              </a:path>
            </a:pathLst>
          </a:custGeom>
          <a:blipFill>
            <a:blip r:embed="rId3"/>
            <a:stretch>
              <a:fillRect l="0" t="-21453" r="0" b="-39793"/>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455612" y="1940709"/>
            <a:ext cx="9376776" cy="5274437"/>
          </a:xfrm>
          <a:custGeom>
            <a:avLst/>
            <a:gdLst/>
            <a:ahLst/>
            <a:cxnLst/>
            <a:rect r="r" b="b" t="t" l="l"/>
            <a:pathLst>
              <a:path h="5274437" w="9376776">
                <a:moveTo>
                  <a:pt x="0" y="0"/>
                </a:moveTo>
                <a:lnTo>
                  <a:pt x="9376776" y="0"/>
                </a:lnTo>
                <a:lnTo>
                  <a:pt x="9376776" y="5274437"/>
                </a:lnTo>
                <a:lnTo>
                  <a:pt x="0" y="5274437"/>
                </a:lnTo>
                <a:lnTo>
                  <a:pt x="0" y="0"/>
                </a:lnTo>
                <a:close/>
              </a:path>
            </a:pathLst>
          </a:custGeom>
          <a:blipFill>
            <a:blip r:embed="rId2"/>
            <a:stretch>
              <a:fillRect l="0" t="0" r="0" b="0"/>
            </a:stretch>
          </a:blipFill>
        </p:spPr>
      </p:sp>
      <p:sp>
        <p:nvSpPr>
          <p:cNvPr name="TextBox 3" id="3"/>
          <p:cNvSpPr txBox="true"/>
          <p:nvPr/>
        </p:nvSpPr>
        <p:spPr>
          <a:xfrm rot="0">
            <a:off x="3774788" y="795061"/>
            <a:ext cx="10738423" cy="762787"/>
          </a:xfrm>
          <a:prstGeom prst="rect">
            <a:avLst/>
          </a:prstGeom>
        </p:spPr>
        <p:txBody>
          <a:bodyPr anchor="t" rtlCol="false" tIns="0" lIns="0" bIns="0" rIns="0">
            <a:spAutoFit/>
          </a:bodyPr>
          <a:lstStyle/>
          <a:p>
            <a:pPr algn="ctr">
              <a:lnSpc>
                <a:spcPts val="6256"/>
              </a:lnSpc>
            </a:pPr>
            <a:r>
              <a:rPr lang="en-US" sz="4469" b="true">
                <a:solidFill>
                  <a:srgbClr val="FFFFFF"/>
                </a:solidFill>
                <a:latin typeface="Canva Sans Bold"/>
                <a:ea typeface="Canva Sans Bold"/>
                <a:cs typeface="Canva Sans Bold"/>
                <a:sym typeface="Canva Sans Bold"/>
              </a:rPr>
              <a:t>This is how web scraping look likes!</a:t>
            </a:r>
          </a:p>
        </p:txBody>
      </p:sp>
      <p:sp>
        <p:nvSpPr>
          <p:cNvPr name="TextBox 4" id="4"/>
          <p:cNvSpPr txBox="true"/>
          <p:nvPr/>
        </p:nvSpPr>
        <p:spPr>
          <a:xfrm rot="0">
            <a:off x="4333403" y="7846373"/>
            <a:ext cx="966847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Data can be downloaded in the forms like CSV,</a:t>
            </a:r>
          </a:p>
          <a:p>
            <a:pPr algn="ctr">
              <a:lnSpc>
                <a:spcPts val="4759"/>
              </a:lnSpc>
            </a:pPr>
            <a:r>
              <a:rPr lang="en-US" sz="3399">
                <a:solidFill>
                  <a:srgbClr val="FFFFFF"/>
                </a:solidFill>
                <a:latin typeface="Canva Sans"/>
                <a:ea typeface="Canva Sans"/>
                <a:cs typeface="Canva Sans"/>
                <a:sym typeface="Canva Sans"/>
              </a:rPr>
              <a:t> XLSX,  JSON, SQL Databases, TXT etc.</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388227" y="4376808"/>
            <a:ext cx="9311265" cy="1650157"/>
          </a:xfrm>
          <a:prstGeom prst="rect">
            <a:avLst/>
          </a:prstGeom>
        </p:spPr>
        <p:txBody>
          <a:bodyPr anchor="t" rtlCol="false" tIns="0" lIns="0" bIns="0" rIns="0">
            <a:spAutoFit/>
          </a:bodyPr>
          <a:lstStyle/>
          <a:p>
            <a:pPr algn="ctr">
              <a:lnSpc>
                <a:spcPts val="6325"/>
              </a:lnSpc>
            </a:pPr>
            <a:r>
              <a:rPr lang="en-US" sz="6263" b="true">
                <a:solidFill>
                  <a:srgbClr val="FFFFFF"/>
                </a:solidFill>
                <a:latin typeface="Poppins Medium Bold"/>
                <a:ea typeface="Poppins Medium Bold"/>
                <a:cs typeface="Poppins Medium Bold"/>
                <a:sym typeface="Poppins Medium Bold"/>
              </a:rPr>
              <a:t>Attached Screenshots </a:t>
            </a:r>
          </a:p>
          <a:p>
            <a:pPr algn="ctr">
              <a:lnSpc>
                <a:spcPts val="6325"/>
              </a:lnSpc>
              <a:spcBef>
                <a:spcPct val="0"/>
              </a:spcBef>
            </a:pPr>
            <a:r>
              <a:rPr lang="en-US" b="true" sz="6263">
                <a:solidFill>
                  <a:srgbClr val="FFFFFF"/>
                </a:solidFill>
                <a:latin typeface="Poppins Medium Bold"/>
                <a:ea typeface="Poppins Medium Bold"/>
                <a:cs typeface="Poppins Medium Bold"/>
                <a:sym typeface="Poppins Medium Bold"/>
              </a:rPr>
              <a:t>for your refrence.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81689" y="1801775"/>
            <a:ext cx="16924623" cy="7756042"/>
          </a:xfrm>
          <a:custGeom>
            <a:avLst/>
            <a:gdLst/>
            <a:ahLst/>
            <a:cxnLst/>
            <a:rect r="r" b="b" t="t" l="l"/>
            <a:pathLst>
              <a:path h="7756042" w="16924623">
                <a:moveTo>
                  <a:pt x="0" y="0"/>
                </a:moveTo>
                <a:lnTo>
                  <a:pt x="16924622" y="0"/>
                </a:lnTo>
                <a:lnTo>
                  <a:pt x="16924622" y="7756042"/>
                </a:lnTo>
                <a:lnTo>
                  <a:pt x="0" y="7756042"/>
                </a:lnTo>
                <a:lnTo>
                  <a:pt x="0" y="0"/>
                </a:lnTo>
                <a:close/>
              </a:path>
            </a:pathLst>
          </a:custGeom>
          <a:blipFill>
            <a:blip r:embed="rId2"/>
            <a:stretch>
              <a:fillRect l="-826" t="0" r="-826" b="0"/>
            </a:stretch>
          </a:blipFill>
        </p:spPr>
      </p:sp>
      <p:sp>
        <p:nvSpPr>
          <p:cNvPr name="TextBox 3" id="3"/>
          <p:cNvSpPr txBox="true"/>
          <p:nvPr/>
        </p:nvSpPr>
        <p:spPr>
          <a:xfrm rot="0">
            <a:off x="6635868" y="377705"/>
            <a:ext cx="4009108" cy="821634"/>
          </a:xfrm>
          <a:prstGeom prst="rect">
            <a:avLst/>
          </a:prstGeom>
        </p:spPr>
        <p:txBody>
          <a:bodyPr anchor="t" rtlCol="false" tIns="0" lIns="0" bIns="0" rIns="0">
            <a:spAutoFit/>
          </a:bodyPr>
          <a:lstStyle/>
          <a:p>
            <a:pPr algn="ctr">
              <a:lnSpc>
                <a:spcPts val="6794"/>
              </a:lnSpc>
            </a:pPr>
            <a:r>
              <a:rPr lang="en-US" sz="4852" b="true">
                <a:solidFill>
                  <a:srgbClr val="FFFFFF"/>
                </a:solidFill>
                <a:latin typeface="Canva Sans Bold"/>
                <a:ea typeface="Canva Sans Bold"/>
                <a:cs typeface="Canva Sans Bold"/>
                <a:sym typeface="Canva Sans Bold"/>
              </a:rPr>
              <a:t>Landing Page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24094" y="2114063"/>
            <a:ext cx="13439813" cy="6058874"/>
          </a:xfrm>
          <a:custGeom>
            <a:avLst/>
            <a:gdLst/>
            <a:ahLst/>
            <a:cxnLst/>
            <a:rect r="r" b="b" t="t" l="l"/>
            <a:pathLst>
              <a:path h="6058874" w="13439813">
                <a:moveTo>
                  <a:pt x="0" y="0"/>
                </a:moveTo>
                <a:lnTo>
                  <a:pt x="13439812" y="0"/>
                </a:lnTo>
                <a:lnTo>
                  <a:pt x="13439812" y="6058874"/>
                </a:lnTo>
                <a:lnTo>
                  <a:pt x="0" y="6058874"/>
                </a:lnTo>
                <a:lnTo>
                  <a:pt x="0" y="0"/>
                </a:lnTo>
                <a:close/>
              </a:path>
            </a:pathLst>
          </a:custGeom>
          <a:blipFill>
            <a:blip r:embed="rId2"/>
            <a:stretch>
              <a:fillRect l="0" t="0" r="0" b="0"/>
            </a:stretch>
          </a:blipFill>
        </p:spPr>
      </p:sp>
      <p:sp>
        <p:nvSpPr>
          <p:cNvPr name="Freeform 3" id="3"/>
          <p:cNvSpPr/>
          <p:nvPr/>
        </p:nvSpPr>
        <p:spPr>
          <a:xfrm flipH="false" flipV="false" rot="0">
            <a:off x="1364767" y="1864094"/>
            <a:ext cx="15894533" cy="7010646"/>
          </a:xfrm>
          <a:custGeom>
            <a:avLst/>
            <a:gdLst/>
            <a:ahLst/>
            <a:cxnLst/>
            <a:rect r="r" b="b" t="t" l="l"/>
            <a:pathLst>
              <a:path h="7010646" w="15894533">
                <a:moveTo>
                  <a:pt x="0" y="0"/>
                </a:moveTo>
                <a:lnTo>
                  <a:pt x="15894533" y="0"/>
                </a:lnTo>
                <a:lnTo>
                  <a:pt x="15894533" y="7010647"/>
                </a:lnTo>
                <a:lnTo>
                  <a:pt x="0" y="7010647"/>
                </a:lnTo>
                <a:lnTo>
                  <a:pt x="0" y="0"/>
                </a:lnTo>
                <a:close/>
              </a:path>
            </a:pathLst>
          </a:custGeom>
          <a:blipFill>
            <a:blip r:embed="rId3"/>
            <a:stretch>
              <a:fillRect l="-7604" t="-7997" r="-7604"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47342" y="1662504"/>
            <a:ext cx="14660110" cy="6836602"/>
          </a:xfrm>
          <a:custGeom>
            <a:avLst/>
            <a:gdLst/>
            <a:ahLst/>
            <a:cxnLst/>
            <a:rect r="r" b="b" t="t" l="l"/>
            <a:pathLst>
              <a:path h="6836602" w="14660110">
                <a:moveTo>
                  <a:pt x="0" y="0"/>
                </a:moveTo>
                <a:lnTo>
                  <a:pt x="14660109" y="0"/>
                </a:lnTo>
                <a:lnTo>
                  <a:pt x="14660109" y="6836603"/>
                </a:lnTo>
                <a:lnTo>
                  <a:pt x="0" y="6836603"/>
                </a:lnTo>
                <a:lnTo>
                  <a:pt x="0" y="0"/>
                </a:lnTo>
                <a:close/>
              </a:path>
            </a:pathLst>
          </a:custGeom>
          <a:blipFill>
            <a:blip r:embed="rId2"/>
            <a:stretch>
              <a:fillRect l="-4004" t="-9270" r="-4004" b="-8557"/>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692959" y="2404580"/>
            <a:ext cx="13538932" cy="5477840"/>
          </a:xfrm>
          <a:custGeom>
            <a:avLst/>
            <a:gdLst/>
            <a:ahLst/>
            <a:cxnLst/>
            <a:rect r="r" b="b" t="t" l="l"/>
            <a:pathLst>
              <a:path h="5477840" w="13538932">
                <a:moveTo>
                  <a:pt x="0" y="0"/>
                </a:moveTo>
                <a:lnTo>
                  <a:pt x="13538932" y="0"/>
                </a:lnTo>
                <a:lnTo>
                  <a:pt x="13538932" y="5477840"/>
                </a:lnTo>
                <a:lnTo>
                  <a:pt x="0" y="5477840"/>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98130"/>
            <a:ext cx="16230600" cy="7284173"/>
          </a:xfrm>
          <a:custGeom>
            <a:avLst/>
            <a:gdLst/>
            <a:ahLst/>
            <a:cxnLst/>
            <a:rect r="r" b="b" t="t" l="l"/>
            <a:pathLst>
              <a:path h="7284173" w="16230600">
                <a:moveTo>
                  <a:pt x="0" y="0"/>
                </a:moveTo>
                <a:lnTo>
                  <a:pt x="16230600" y="0"/>
                </a:lnTo>
                <a:lnTo>
                  <a:pt x="16230600" y="7284172"/>
                </a:lnTo>
                <a:lnTo>
                  <a:pt x="0" y="7284172"/>
                </a:lnTo>
                <a:lnTo>
                  <a:pt x="0" y="0"/>
                </a:lnTo>
                <a:close/>
              </a:path>
            </a:pathLst>
          </a:custGeom>
          <a:blipFill>
            <a:blip r:embed="rId2"/>
            <a:stretch>
              <a:fillRect l="0" t="0" r="0" b="-339"/>
            </a:stretch>
          </a:blipFill>
        </p:spPr>
      </p:sp>
      <p:sp>
        <p:nvSpPr>
          <p:cNvPr name="TextBox 3" id="3"/>
          <p:cNvSpPr txBox="true"/>
          <p:nvPr/>
        </p:nvSpPr>
        <p:spPr>
          <a:xfrm rot="0">
            <a:off x="6908777" y="443637"/>
            <a:ext cx="4168653" cy="1055827"/>
          </a:xfrm>
          <a:prstGeom prst="rect">
            <a:avLst/>
          </a:prstGeom>
        </p:spPr>
        <p:txBody>
          <a:bodyPr anchor="t" rtlCol="false" tIns="0" lIns="0" bIns="0" rIns="0">
            <a:spAutoFit/>
          </a:bodyPr>
          <a:lstStyle/>
          <a:p>
            <a:pPr algn="ctr">
              <a:lnSpc>
                <a:spcPts val="8692"/>
              </a:lnSpc>
            </a:pPr>
            <a:r>
              <a:rPr lang="en-US" sz="6208" b="true">
                <a:solidFill>
                  <a:srgbClr val="FFFFFF"/>
                </a:solidFill>
                <a:latin typeface="Canva Sans Bold"/>
                <a:ea typeface="Canva Sans Bold"/>
                <a:cs typeface="Canva Sans Bold"/>
                <a:sym typeface="Canva Sans Bold"/>
              </a:rPr>
              <a:t>Login Page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65030" y="2844769"/>
            <a:ext cx="13357941" cy="6645139"/>
          </a:xfrm>
          <a:custGeom>
            <a:avLst/>
            <a:gdLst/>
            <a:ahLst/>
            <a:cxnLst/>
            <a:rect r="r" b="b" t="t" l="l"/>
            <a:pathLst>
              <a:path h="6645139" w="13357941">
                <a:moveTo>
                  <a:pt x="0" y="0"/>
                </a:moveTo>
                <a:lnTo>
                  <a:pt x="13357940" y="0"/>
                </a:lnTo>
                <a:lnTo>
                  <a:pt x="13357940" y="6645138"/>
                </a:lnTo>
                <a:lnTo>
                  <a:pt x="0" y="6645138"/>
                </a:lnTo>
                <a:lnTo>
                  <a:pt x="0" y="0"/>
                </a:lnTo>
                <a:close/>
              </a:path>
            </a:pathLst>
          </a:custGeom>
          <a:blipFill>
            <a:blip r:embed="rId2"/>
            <a:stretch>
              <a:fillRect l="-12927" t="0" r="-12927" b="0"/>
            </a:stretch>
          </a:blipFill>
        </p:spPr>
      </p:sp>
      <p:sp>
        <p:nvSpPr>
          <p:cNvPr name="TextBox 3" id="3"/>
          <p:cNvSpPr txBox="true"/>
          <p:nvPr/>
        </p:nvSpPr>
        <p:spPr>
          <a:xfrm rot="0">
            <a:off x="5079629" y="684152"/>
            <a:ext cx="7076900" cy="1189551"/>
          </a:xfrm>
          <a:prstGeom prst="rect">
            <a:avLst/>
          </a:prstGeom>
        </p:spPr>
        <p:txBody>
          <a:bodyPr anchor="t" rtlCol="false" tIns="0" lIns="0" bIns="0" rIns="0">
            <a:spAutoFit/>
          </a:bodyPr>
          <a:lstStyle/>
          <a:p>
            <a:pPr algn="ctr">
              <a:lnSpc>
                <a:spcPts val="9751"/>
              </a:lnSpc>
            </a:pPr>
            <a:r>
              <a:rPr lang="en-US" sz="6965" b="true">
                <a:solidFill>
                  <a:srgbClr val="FFFFFF"/>
                </a:solidFill>
                <a:latin typeface="Canva Sans Bold"/>
                <a:ea typeface="Canva Sans Bold"/>
                <a:cs typeface="Canva Sans Bold"/>
                <a:sym typeface="Canva Sans Bold"/>
              </a:rPr>
              <a:t>Contact Us page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88" r="0" b="-9388"/>
            </a:stretch>
          </a:blipFill>
        </p:spPr>
      </p:sp>
      <p:sp>
        <p:nvSpPr>
          <p:cNvPr name="Freeform 3" id="3"/>
          <p:cNvSpPr/>
          <p:nvPr/>
        </p:nvSpPr>
        <p:spPr>
          <a:xfrm flipH="false" flipV="false" rot="0">
            <a:off x="-636957"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94508" y="808403"/>
            <a:ext cx="14681707" cy="907796"/>
          </a:xfrm>
          <a:prstGeom prst="rect">
            <a:avLst/>
          </a:prstGeom>
        </p:spPr>
        <p:txBody>
          <a:bodyPr anchor="t" rtlCol="false" tIns="0" lIns="0" bIns="0" rIns="0">
            <a:spAutoFit/>
          </a:bodyPr>
          <a:lstStyle/>
          <a:p>
            <a:pPr algn="ctr" marL="0" indent="0" lvl="0">
              <a:lnSpc>
                <a:spcPts val="6899"/>
              </a:lnSpc>
              <a:spcBef>
                <a:spcPct val="0"/>
              </a:spcBef>
            </a:pPr>
            <a:r>
              <a:rPr lang="en-US" b="true" sz="6831">
                <a:solidFill>
                  <a:srgbClr val="FFFFFF"/>
                </a:solidFill>
                <a:latin typeface="Poppins Medium Bold"/>
                <a:ea typeface="Poppins Medium Bold"/>
                <a:cs typeface="Poppins Medium Bold"/>
                <a:sym typeface="Poppins Medium Bold"/>
              </a:rPr>
              <a:t>CONCLUSION</a:t>
            </a:r>
          </a:p>
        </p:txBody>
      </p:sp>
      <p:sp>
        <p:nvSpPr>
          <p:cNvPr name="AutoShape 5" id="5"/>
          <p:cNvSpPr/>
          <p:nvPr/>
        </p:nvSpPr>
        <p:spPr>
          <a:xfrm>
            <a:off x="5294047" y="1706674"/>
            <a:ext cx="6682629" cy="0"/>
          </a:xfrm>
          <a:prstGeom prst="line">
            <a:avLst/>
          </a:prstGeom>
          <a:ln cap="rnd" w="19050">
            <a:solidFill>
              <a:srgbClr val="FFFFFF"/>
            </a:solidFill>
            <a:prstDash val="solid"/>
            <a:headEnd type="none" len="sm" w="sm"/>
            <a:tailEnd type="none" len="sm" w="sm"/>
          </a:ln>
        </p:spPr>
      </p:sp>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16964" r="0" b="0"/>
          <a:stretch>
            <a:fillRect/>
          </a:stretch>
        </p:blipFill>
        <p:spPr>
          <a:xfrm flipH="false" flipV="false" rot="0">
            <a:off x="6666250" y="5761965"/>
            <a:ext cx="4955500" cy="4114800"/>
          </a:xfrm>
          <a:prstGeom prst="rect">
            <a:avLst/>
          </a:prstGeom>
        </p:spPr>
      </p:pic>
      <p:sp>
        <p:nvSpPr>
          <p:cNvPr name="TextBox 7" id="7"/>
          <p:cNvSpPr txBox="true"/>
          <p:nvPr/>
        </p:nvSpPr>
        <p:spPr>
          <a:xfrm rot="0">
            <a:off x="182964" y="2946713"/>
            <a:ext cx="17922071" cy="2092960"/>
          </a:xfrm>
          <a:prstGeom prst="rect">
            <a:avLst/>
          </a:prstGeom>
        </p:spPr>
        <p:txBody>
          <a:bodyPr anchor="t" rtlCol="false" tIns="0" lIns="0" bIns="0" rIns="0">
            <a:spAutoFit/>
          </a:bodyPr>
          <a:lstStyle/>
          <a:p>
            <a:pPr algn="ctr" marL="0" indent="0" lvl="0">
              <a:lnSpc>
                <a:spcPts val="4160"/>
              </a:lnSpc>
              <a:spcBef>
                <a:spcPct val="0"/>
              </a:spcBef>
            </a:pPr>
            <a:r>
              <a:rPr lang="en-US" sz="3200">
                <a:solidFill>
                  <a:srgbClr val="FFFFFF"/>
                </a:solidFill>
                <a:latin typeface="Poppins Light Bold"/>
                <a:ea typeface="Poppins Light Bold"/>
                <a:cs typeface="Poppins Light Bold"/>
                <a:sym typeface="Poppins Light Bold"/>
              </a:rPr>
              <a:t>The AI-powered web scraping platform simplifies data extraction by eliminating coding complexities. It ensures adaptability, accuracy, and efficiency through machine learning. With a no-code approach, automation, and scalability, it makes web scraping accessible, reliable, and future-ready. 🚀</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20808" y="-3396340"/>
            <a:ext cx="7641615" cy="5845836"/>
          </a:xfrm>
          <a:custGeom>
            <a:avLst/>
            <a:gdLst/>
            <a:ahLst/>
            <a:cxnLst/>
            <a:rect r="r" b="b" t="t" l="l"/>
            <a:pathLst>
              <a:path h="5845836" w="7641615">
                <a:moveTo>
                  <a:pt x="0" y="0"/>
                </a:moveTo>
                <a:lnTo>
                  <a:pt x="7641616" y="0"/>
                </a:lnTo>
                <a:lnTo>
                  <a:pt x="7641616" y="5845836"/>
                </a:lnTo>
                <a:lnTo>
                  <a:pt x="0" y="5845836"/>
                </a:lnTo>
                <a:lnTo>
                  <a:pt x="0" y="0"/>
                </a:lnTo>
                <a:close/>
              </a:path>
            </a:pathLst>
          </a:custGeom>
          <a:blipFill>
            <a:blip r:embed="rId2"/>
            <a:stretch>
              <a:fillRect l="0" t="0" r="0" b="0"/>
            </a:stretch>
          </a:blipFill>
        </p:spPr>
      </p:sp>
      <p:sp>
        <p:nvSpPr>
          <p:cNvPr name="Freeform 3" id="3"/>
          <p:cNvSpPr/>
          <p:nvPr/>
        </p:nvSpPr>
        <p:spPr>
          <a:xfrm flipH="false" flipV="false" rot="0">
            <a:off x="12419228" y="7798783"/>
            <a:ext cx="8660879" cy="6625573"/>
          </a:xfrm>
          <a:custGeom>
            <a:avLst/>
            <a:gdLst/>
            <a:ahLst/>
            <a:cxnLst/>
            <a:rect r="r" b="b" t="t" l="l"/>
            <a:pathLst>
              <a:path h="6625573" w="8660879">
                <a:moveTo>
                  <a:pt x="0" y="0"/>
                </a:moveTo>
                <a:lnTo>
                  <a:pt x="8660880" y="0"/>
                </a:lnTo>
                <a:lnTo>
                  <a:pt x="8660880" y="6625572"/>
                </a:lnTo>
                <a:lnTo>
                  <a:pt x="0" y="6625572"/>
                </a:lnTo>
                <a:lnTo>
                  <a:pt x="0" y="0"/>
                </a:lnTo>
                <a:close/>
              </a:path>
            </a:pathLst>
          </a:custGeom>
          <a:blipFill>
            <a:blip r:embed="rId2"/>
            <a:stretch>
              <a:fillRect l="0" t="0" r="0" b="0"/>
            </a:stretch>
          </a:blipFill>
        </p:spPr>
      </p:sp>
      <p:sp>
        <p:nvSpPr>
          <p:cNvPr name="Freeform 4" id="4"/>
          <p:cNvSpPr/>
          <p:nvPr/>
        </p:nvSpPr>
        <p:spPr>
          <a:xfrm flipH="false" flipV="false" rot="0">
            <a:off x="1780623" y="1103660"/>
            <a:ext cx="16230600" cy="6695122"/>
          </a:xfrm>
          <a:custGeom>
            <a:avLst/>
            <a:gdLst/>
            <a:ahLst/>
            <a:cxnLst/>
            <a:rect r="r" b="b" t="t" l="l"/>
            <a:pathLst>
              <a:path h="6695122" w="16230600">
                <a:moveTo>
                  <a:pt x="0" y="0"/>
                </a:moveTo>
                <a:lnTo>
                  <a:pt x="16230600" y="0"/>
                </a:lnTo>
                <a:lnTo>
                  <a:pt x="16230600" y="6695123"/>
                </a:lnTo>
                <a:lnTo>
                  <a:pt x="0" y="6695123"/>
                </a:lnTo>
                <a:lnTo>
                  <a:pt x="0" y="0"/>
                </a:lnTo>
                <a:close/>
              </a:path>
            </a:pathLst>
          </a:custGeom>
          <a:blipFill>
            <a:blip r:embed="rId3"/>
            <a:stretch>
              <a:fillRect l="0" t="0" r="0" b="0"/>
            </a:stretch>
          </a:blipFill>
        </p:spPr>
      </p:sp>
    </p:spTree>
  </p:cSld>
  <p:clrMapOvr>
    <a:masterClrMapping/>
  </p:clrMapOvr>
  <p:transition spd="fast">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624018" y="-4131162"/>
            <a:ext cx="15082150" cy="12257675"/>
          </a:xfrm>
          <a:custGeom>
            <a:avLst/>
            <a:gdLst/>
            <a:ahLst/>
            <a:cxnLst/>
            <a:rect r="r" b="b" t="t" l="l"/>
            <a:pathLst>
              <a:path h="12257675" w="15082150">
                <a:moveTo>
                  <a:pt x="0" y="0"/>
                </a:moveTo>
                <a:lnTo>
                  <a:pt x="15082150" y="0"/>
                </a:lnTo>
                <a:lnTo>
                  <a:pt x="15082150" y="12257674"/>
                </a:lnTo>
                <a:lnTo>
                  <a:pt x="0" y="12257674"/>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446325" y="5127116"/>
            <a:ext cx="3882606" cy="6859"/>
          </a:xfrm>
          <a:prstGeom prst="line">
            <a:avLst/>
          </a:prstGeom>
          <a:ln cap="rnd" w="19050">
            <a:solidFill>
              <a:srgbClr val="10B5BF"/>
            </a:solidFill>
            <a:prstDash val="solid"/>
            <a:headEnd type="none" len="sm" w="sm"/>
            <a:tailEnd type="none" len="sm" w="sm"/>
          </a:ln>
        </p:spPr>
      </p:sp>
      <p:sp>
        <p:nvSpPr>
          <p:cNvPr name="AutoShape 4" id="4"/>
          <p:cNvSpPr/>
          <p:nvPr/>
        </p:nvSpPr>
        <p:spPr>
          <a:xfrm>
            <a:off x="8960341" y="8119653"/>
            <a:ext cx="3882606" cy="6859"/>
          </a:xfrm>
          <a:prstGeom prst="line">
            <a:avLst/>
          </a:prstGeom>
          <a:ln cap="rnd" w="19050">
            <a:solidFill>
              <a:srgbClr val="10B5BF"/>
            </a:solidFill>
            <a:prstDash val="solid"/>
            <a:headEnd type="none" len="sm" w="sm"/>
            <a:tailEnd type="none" len="sm" w="sm"/>
          </a:ln>
        </p:spPr>
      </p:sp>
      <p:sp>
        <p:nvSpPr>
          <p:cNvPr name="AutoShape 5" id="5"/>
          <p:cNvSpPr/>
          <p:nvPr/>
        </p:nvSpPr>
        <p:spPr>
          <a:xfrm>
            <a:off x="13864682" y="8103270"/>
            <a:ext cx="3786612" cy="6859"/>
          </a:xfrm>
          <a:prstGeom prst="line">
            <a:avLst/>
          </a:prstGeom>
          <a:ln cap="rnd" w="19050">
            <a:solidFill>
              <a:srgbClr val="10B5BF"/>
            </a:solidFill>
            <a:prstDash val="solid"/>
            <a:headEnd type="none" len="sm" w="sm"/>
            <a:tailEnd type="none" len="sm" w="sm"/>
          </a:ln>
        </p:spPr>
      </p:sp>
      <p:sp>
        <p:nvSpPr>
          <p:cNvPr name="Freeform 6" id="6"/>
          <p:cNvSpPr/>
          <p:nvPr/>
        </p:nvSpPr>
        <p:spPr>
          <a:xfrm flipH="true" flipV="false" rot="-3800411">
            <a:off x="-532038" y="7320829"/>
            <a:ext cx="9123971" cy="10266072"/>
          </a:xfrm>
          <a:custGeom>
            <a:avLst/>
            <a:gdLst/>
            <a:ahLst/>
            <a:cxnLst/>
            <a:rect r="r" b="b" t="t" l="l"/>
            <a:pathLst>
              <a:path h="10266072" w="9123971">
                <a:moveTo>
                  <a:pt x="9123971" y="0"/>
                </a:moveTo>
                <a:lnTo>
                  <a:pt x="0" y="0"/>
                </a:lnTo>
                <a:lnTo>
                  <a:pt x="0" y="10266072"/>
                </a:lnTo>
                <a:lnTo>
                  <a:pt x="9123971" y="10266072"/>
                </a:lnTo>
                <a:lnTo>
                  <a:pt x="9123971" y="0"/>
                </a:lnTo>
                <a:close/>
              </a:path>
            </a:pathLst>
          </a:custGeom>
          <a:blipFill>
            <a:blip r:embed="rId4">
              <a:alphaModFix amt="36000"/>
            </a:blip>
            <a:stretch>
              <a:fillRect l="0" t="0" r="0" b="0"/>
            </a:stretch>
          </a:blipFill>
        </p:spPr>
      </p:sp>
      <p:sp>
        <p:nvSpPr>
          <p:cNvPr name="Freeform 7" id="7"/>
          <p:cNvSpPr/>
          <p:nvPr/>
        </p:nvSpPr>
        <p:spPr>
          <a:xfrm flipH="false" flipV="false" rot="0">
            <a:off x="9163813" y="639119"/>
            <a:ext cx="8487481" cy="5656906"/>
          </a:xfrm>
          <a:custGeom>
            <a:avLst/>
            <a:gdLst/>
            <a:ahLst/>
            <a:cxnLst/>
            <a:rect r="r" b="b" t="t" l="l"/>
            <a:pathLst>
              <a:path h="5656906" w="8487481">
                <a:moveTo>
                  <a:pt x="0" y="0"/>
                </a:moveTo>
                <a:lnTo>
                  <a:pt x="8487481" y="0"/>
                </a:lnTo>
                <a:lnTo>
                  <a:pt x="8487481" y="5656906"/>
                </a:lnTo>
                <a:lnTo>
                  <a:pt x="0" y="5656906"/>
                </a:lnTo>
                <a:lnTo>
                  <a:pt x="0" y="0"/>
                </a:lnTo>
                <a:close/>
              </a:path>
            </a:pathLst>
          </a:custGeom>
          <a:blipFill>
            <a:blip r:embed="rId5"/>
            <a:stretch>
              <a:fillRect l="0" t="0" r="0" b="0"/>
            </a:stretch>
          </a:blipFill>
        </p:spPr>
      </p:sp>
      <p:sp>
        <p:nvSpPr>
          <p:cNvPr name="TextBox 8" id="8"/>
          <p:cNvSpPr txBox="true"/>
          <p:nvPr/>
        </p:nvSpPr>
        <p:spPr>
          <a:xfrm rot="0">
            <a:off x="522483" y="1200150"/>
            <a:ext cx="7233832" cy="2350770"/>
          </a:xfrm>
          <a:prstGeom prst="rect">
            <a:avLst/>
          </a:prstGeom>
        </p:spPr>
        <p:txBody>
          <a:bodyPr anchor="t" rtlCol="false" tIns="0" lIns="0" bIns="0" rIns="0">
            <a:spAutoFit/>
          </a:bodyPr>
          <a:lstStyle/>
          <a:p>
            <a:pPr algn="l" marL="0" indent="0" lvl="0">
              <a:lnSpc>
                <a:spcPts val="9090"/>
              </a:lnSpc>
              <a:spcBef>
                <a:spcPct val="0"/>
              </a:spcBef>
            </a:pPr>
            <a:r>
              <a:rPr lang="en-US" b="true" sz="9000">
                <a:solidFill>
                  <a:srgbClr val="FFFFFF"/>
                </a:solidFill>
                <a:latin typeface="Poppins Medium Bold"/>
                <a:ea typeface="Poppins Medium Bold"/>
                <a:cs typeface="Poppins Medium Bold"/>
                <a:sym typeface="Poppins Medium Bold"/>
              </a:rPr>
              <a:t>PROBLEM STATEMENT </a:t>
            </a:r>
          </a:p>
        </p:txBody>
      </p:sp>
      <p:sp>
        <p:nvSpPr>
          <p:cNvPr name="TextBox 9" id="9"/>
          <p:cNvSpPr txBox="true"/>
          <p:nvPr/>
        </p:nvSpPr>
        <p:spPr>
          <a:xfrm rot="0">
            <a:off x="1446308" y="5305425"/>
            <a:ext cx="3786612" cy="990600"/>
          </a:xfrm>
          <a:prstGeom prst="rect">
            <a:avLst/>
          </a:prstGeom>
        </p:spPr>
        <p:txBody>
          <a:bodyPr anchor="t" rtlCol="false" tIns="0" lIns="0" bIns="0" rIns="0">
            <a:spAutoFit/>
          </a:bodyPr>
          <a:lstStyle/>
          <a:p>
            <a:pPr algn="l" marL="0" indent="0" lvl="0">
              <a:lnSpc>
                <a:spcPts val="3960"/>
              </a:lnSpc>
            </a:pPr>
            <a:r>
              <a:rPr lang="en-US" b="true" sz="3300">
                <a:solidFill>
                  <a:srgbClr val="FFFFFF"/>
                </a:solidFill>
                <a:latin typeface="Poppins Medium Bold"/>
                <a:ea typeface="Poppins Medium Bold"/>
                <a:cs typeface="Poppins Medium Bold"/>
                <a:sym typeface="Poppins Medium Bold"/>
              </a:rPr>
              <a:t>Complexity of Coding</a:t>
            </a:r>
          </a:p>
        </p:txBody>
      </p:sp>
      <p:sp>
        <p:nvSpPr>
          <p:cNvPr name="TextBox 10" id="10"/>
          <p:cNvSpPr txBox="true"/>
          <p:nvPr/>
        </p:nvSpPr>
        <p:spPr>
          <a:xfrm rot="0">
            <a:off x="1446308" y="4094436"/>
            <a:ext cx="1703859" cy="861230"/>
          </a:xfrm>
          <a:prstGeom prst="rect">
            <a:avLst/>
          </a:prstGeom>
        </p:spPr>
        <p:txBody>
          <a:bodyPr anchor="t" rtlCol="false" tIns="0" lIns="0" bIns="0" rIns="0">
            <a:spAutoFit/>
          </a:bodyPr>
          <a:lstStyle/>
          <a:p>
            <a:pPr algn="l" marL="0" indent="0" lvl="0">
              <a:lnSpc>
                <a:spcPts val="6545"/>
              </a:lnSpc>
              <a:spcBef>
                <a:spcPct val="0"/>
              </a:spcBef>
            </a:pPr>
            <a:r>
              <a:rPr lang="en-US" b="true" sz="6480">
                <a:solidFill>
                  <a:srgbClr val="10B5BF"/>
                </a:solidFill>
                <a:latin typeface="Poppins Medium Bold"/>
                <a:ea typeface="Poppins Medium Bold"/>
                <a:cs typeface="Poppins Medium Bold"/>
                <a:sym typeface="Poppins Medium Bold"/>
              </a:rPr>
              <a:t>01.</a:t>
            </a:r>
          </a:p>
        </p:txBody>
      </p:sp>
      <p:sp>
        <p:nvSpPr>
          <p:cNvPr name="TextBox 11" id="11"/>
          <p:cNvSpPr txBox="true"/>
          <p:nvPr/>
        </p:nvSpPr>
        <p:spPr>
          <a:xfrm rot="0">
            <a:off x="8960341" y="8538448"/>
            <a:ext cx="3882606" cy="1981200"/>
          </a:xfrm>
          <a:prstGeom prst="rect">
            <a:avLst/>
          </a:prstGeom>
        </p:spPr>
        <p:txBody>
          <a:bodyPr anchor="t" rtlCol="false" tIns="0" lIns="0" bIns="0" rIns="0">
            <a:spAutoFit/>
          </a:bodyPr>
          <a:lstStyle/>
          <a:p>
            <a:pPr algn="l">
              <a:lnSpc>
                <a:spcPts val="3960"/>
              </a:lnSpc>
            </a:pPr>
            <a:r>
              <a:rPr lang="en-US" sz="3300">
                <a:solidFill>
                  <a:srgbClr val="FFFFFF"/>
                </a:solidFill>
                <a:latin typeface="Poppins Medium"/>
                <a:ea typeface="Poppins Medium"/>
                <a:cs typeface="Poppins Medium"/>
                <a:sym typeface="Poppins Medium"/>
              </a:rPr>
              <a:t>Frequent Website Structure Changes</a:t>
            </a:r>
          </a:p>
          <a:p>
            <a:pPr algn="l" marL="0" indent="0" lvl="0">
              <a:lnSpc>
                <a:spcPts val="3960"/>
              </a:lnSpc>
            </a:pPr>
          </a:p>
        </p:txBody>
      </p:sp>
      <p:sp>
        <p:nvSpPr>
          <p:cNvPr name="TextBox 12" id="12"/>
          <p:cNvSpPr txBox="true"/>
          <p:nvPr/>
        </p:nvSpPr>
        <p:spPr>
          <a:xfrm rot="0">
            <a:off x="13864665" y="8538448"/>
            <a:ext cx="3786612" cy="1485900"/>
          </a:xfrm>
          <a:prstGeom prst="rect">
            <a:avLst/>
          </a:prstGeom>
        </p:spPr>
        <p:txBody>
          <a:bodyPr anchor="t" rtlCol="false" tIns="0" lIns="0" bIns="0" rIns="0">
            <a:spAutoFit/>
          </a:bodyPr>
          <a:lstStyle/>
          <a:p>
            <a:pPr algn="l">
              <a:lnSpc>
                <a:spcPts val="3960"/>
              </a:lnSpc>
            </a:pPr>
            <a:r>
              <a:rPr lang="en-US" sz="3300" b="true">
                <a:solidFill>
                  <a:srgbClr val="FFFFFF"/>
                </a:solidFill>
                <a:latin typeface="Poppins Medium Bold"/>
                <a:ea typeface="Poppins Medium Bold"/>
                <a:cs typeface="Poppins Medium Bold"/>
                <a:sym typeface="Poppins Medium Bold"/>
              </a:rPr>
              <a:t>Error Handling Issues</a:t>
            </a:r>
          </a:p>
          <a:p>
            <a:pPr algn="l" marL="0" indent="0" lvl="0">
              <a:lnSpc>
                <a:spcPts val="3960"/>
              </a:lnSpc>
            </a:pPr>
          </a:p>
        </p:txBody>
      </p:sp>
      <p:sp>
        <p:nvSpPr>
          <p:cNvPr name="TextBox 13" id="13"/>
          <p:cNvSpPr txBox="true"/>
          <p:nvPr/>
        </p:nvSpPr>
        <p:spPr>
          <a:xfrm rot="0">
            <a:off x="8960341" y="7026455"/>
            <a:ext cx="1703859" cy="861230"/>
          </a:xfrm>
          <a:prstGeom prst="rect">
            <a:avLst/>
          </a:prstGeom>
        </p:spPr>
        <p:txBody>
          <a:bodyPr anchor="t" rtlCol="false" tIns="0" lIns="0" bIns="0" rIns="0">
            <a:spAutoFit/>
          </a:bodyPr>
          <a:lstStyle/>
          <a:p>
            <a:pPr algn="l" marL="0" indent="0" lvl="0">
              <a:lnSpc>
                <a:spcPts val="6545"/>
              </a:lnSpc>
              <a:spcBef>
                <a:spcPct val="0"/>
              </a:spcBef>
            </a:pPr>
            <a:r>
              <a:rPr lang="en-US" b="true" sz="6480">
                <a:solidFill>
                  <a:srgbClr val="10B5BF"/>
                </a:solidFill>
                <a:latin typeface="Poppins Medium Bold"/>
                <a:ea typeface="Poppins Medium Bold"/>
                <a:cs typeface="Poppins Medium Bold"/>
                <a:sym typeface="Poppins Medium Bold"/>
              </a:rPr>
              <a:t>02.</a:t>
            </a:r>
          </a:p>
        </p:txBody>
      </p:sp>
      <p:sp>
        <p:nvSpPr>
          <p:cNvPr name="TextBox 14" id="14"/>
          <p:cNvSpPr txBox="true"/>
          <p:nvPr/>
        </p:nvSpPr>
        <p:spPr>
          <a:xfrm rot="0">
            <a:off x="13864665" y="7026455"/>
            <a:ext cx="1703859" cy="861230"/>
          </a:xfrm>
          <a:prstGeom prst="rect">
            <a:avLst/>
          </a:prstGeom>
        </p:spPr>
        <p:txBody>
          <a:bodyPr anchor="t" rtlCol="false" tIns="0" lIns="0" bIns="0" rIns="0">
            <a:spAutoFit/>
          </a:bodyPr>
          <a:lstStyle/>
          <a:p>
            <a:pPr algn="l" marL="0" indent="0" lvl="0">
              <a:lnSpc>
                <a:spcPts val="6545"/>
              </a:lnSpc>
              <a:spcBef>
                <a:spcPct val="0"/>
              </a:spcBef>
            </a:pPr>
            <a:r>
              <a:rPr lang="en-US" b="true" sz="6480">
                <a:solidFill>
                  <a:srgbClr val="10B5BF"/>
                </a:solidFill>
                <a:latin typeface="Poppins Medium Bold"/>
                <a:ea typeface="Poppins Medium Bold"/>
                <a:cs typeface="Poppins Medium Bold"/>
                <a:sym typeface="Poppins Medium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670" t="-6886" r="-5363" b="-63826"/>
            </a:stretch>
          </a:blipFill>
        </p:spPr>
      </p:sp>
      <p:sp>
        <p:nvSpPr>
          <p:cNvPr name="AutoShape 3" id="3"/>
          <p:cNvSpPr/>
          <p:nvPr/>
        </p:nvSpPr>
        <p:spPr>
          <a:xfrm>
            <a:off x="5802686" y="5577018"/>
            <a:ext cx="6682629" cy="0"/>
          </a:xfrm>
          <a:prstGeom prst="line">
            <a:avLst/>
          </a:prstGeom>
          <a:ln cap="rnd" w="19050">
            <a:solidFill>
              <a:srgbClr val="FFFFFF"/>
            </a:solidFill>
            <a:prstDash val="solid"/>
            <a:headEnd type="none" len="sm" w="sm"/>
            <a:tailEnd type="none" len="sm" w="sm"/>
          </a:ln>
        </p:spPr>
      </p:sp>
      <p:sp>
        <p:nvSpPr>
          <p:cNvPr name="TextBox 4" id="4"/>
          <p:cNvSpPr txBox="true"/>
          <p:nvPr/>
        </p:nvSpPr>
        <p:spPr>
          <a:xfrm rot="0">
            <a:off x="1988686" y="3546890"/>
            <a:ext cx="14681707" cy="1596610"/>
          </a:xfrm>
          <a:prstGeom prst="rect">
            <a:avLst/>
          </a:prstGeom>
        </p:spPr>
        <p:txBody>
          <a:bodyPr anchor="t" rtlCol="false" tIns="0" lIns="0" bIns="0" rIns="0">
            <a:spAutoFit/>
          </a:bodyPr>
          <a:lstStyle/>
          <a:p>
            <a:pPr algn="ctr" marL="0" indent="0" lvl="0">
              <a:lnSpc>
                <a:spcPts val="12049"/>
              </a:lnSpc>
              <a:spcBef>
                <a:spcPct val="0"/>
              </a:spcBef>
            </a:pPr>
            <a:r>
              <a:rPr lang="en-US" b="true" sz="11930">
                <a:solidFill>
                  <a:srgbClr val="FFFFFF"/>
                </a:solidFill>
                <a:latin typeface="Poppins Medium Bold"/>
                <a:ea typeface="Poppins Medium Bold"/>
                <a:cs typeface="Poppins Medium Bold"/>
                <a:sym typeface="Poppins Medium Bold"/>
              </a:rPr>
              <a:t>INTRODUCTION</a:t>
            </a:r>
          </a:p>
        </p:txBody>
      </p:sp>
      <p:sp>
        <p:nvSpPr>
          <p:cNvPr name="TextBox 5" id="5"/>
          <p:cNvSpPr txBox="true"/>
          <p:nvPr/>
        </p:nvSpPr>
        <p:spPr>
          <a:xfrm rot="0">
            <a:off x="1613784" y="6205668"/>
            <a:ext cx="14871070" cy="2729865"/>
          </a:xfrm>
          <a:prstGeom prst="rect">
            <a:avLst/>
          </a:prstGeom>
        </p:spPr>
        <p:txBody>
          <a:bodyPr anchor="t" rtlCol="false" tIns="0" lIns="0" bIns="0" rIns="0">
            <a:spAutoFit/>
          </a:bodyPr>
          <a:lstStyle/>
          <a:p>
            <a:pPr algn="just" marL="0" indent="0" lvl="0">
              <a:lnSpc>
                <a:spcPts val="4419"/>
              </a:lnSpc>
              <a:spcBef>
                <a:spcPct val="0"/>
              </a:spcBef>
            </a:pPr>
            <a:r>
              <a:rPr lang="en-US" sz="3399">
                <a:solidFill>
                  <a:srgbClr val="FFFFFF"/>
                </a:solidFill>
                <a:latin typeface="Lato"/>
                <a:ea typeface="Lato"/>
                <a:cs typeface="Lato"/>
                <a:sym typeface="Lato"/>
              </a:rPr>
              <a:t>This project aims to deve</a:t>
            </a:r>
            <a:r>
              <a:rPr lang="en-US" sz="3399" u="none">
                <a:solidFill>
                  <a:srgbClr val="FFFFFF"/>
                </a:solidFill>
                <a:latin typeface="Lato"/>
                <a:ea typeface="Lato"/>
                <a:cs typeface="Lato"/>
                <a:sym typeface="Lato"/>
              </a:rPr>
              <a:t>lop an </a:t>
            </a:r>
            <a:r>
              <a:rPr lang="en-US" b="true" sz="3399" u="none">
                <a:solidFill>
                  <a:srgbClr val="FFFFFF"/>
                </a:solidFill>
                <a:latin typeface="Lato Bold"/>
                <a:ea typeface="Lato Bold"/>
                <a:cs typeface="Lato Bold"/>
                <a:sym typeface="Lato Bold"/>
              </a:rPr>
              <a:t>AI-powered web scraping tool </a:t>
            </a:r>
            <a:r>
              <a:rPr lang="en-US" sz="3399" u="none">
                <a:solidFill>
                  <a:srgbClr val="FFFFFF"/>
                </a:solidFill>
                <a:latin typeface="Lato"/>
                <a:ea typeface="Lato"/>
                <a:cs typeface="Lato"/>
                <a:sym typeface="Lato"/>
              </a:rPr>
              <a:t>that eliminates extra programs. It features </a:t>
            </a:r>
            <a:r>
              <a:rPr lang="en-US" b="true" sz="3399" u="none">
                <a:solidFill>
                  <a:srgbClr val="FFFFFF"/>
                </a:solidFill>
                <a:latin typeface="Lato Bold"/>
                <a:ea typeface="Lato Bold"/>
                <a:cs typeface="Lato Bold"/>
                <a:sym typeface="Lato Bold"/>
              </a:rPr>
              <a:t>automated content detection, adaptability to website changes, and intelligent data parsing</a:t>
            </a:r>
            <a:r>
              <a:rPr lang="en-US" sz="3399" u="none">
                <a:solidFill>
                  <a:srgbClr val="FFFFFF"/>
                </a:solidFill>
                <a:latin typeface="Lato"/>
                <a:ea typeface="Lato"/>
                <a:cs typeface="Lato"/>
                <a:sym typeface="Lato"/>
              </a:rPr>
              <a:t>, ensuring efficient, accurate, and user-friendly data extraction while reducing time and effort.</a:t>
            </a:r>
          </a:p>
          <a:p>
            <a:pPr algn="just" marL="0" indent="0" lvl="0">
              <a:lnSpc>
                <a:spcPts val="4160"/>
              </a:lnSpc>
              <a:spcBef>
                <a:spcPct val="0"/>
              </a:spcBef>
            </a:pPr>
            <a:r>
              <a:rPr lang="en-US" sz="3200" u="none">
                <a:solidFill>
                  <a:srgbClr val="FFFFFF"/>
                </a:solidFill>
                <a:latin typeface="Old Standard"/>
                <a:ea typeface="Old Standard"/>
                <a:cs typeface="Old Standard"/>
                <a:sym typeface="Old Standard"/>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2952706"/>
            <a:ext cx="18288000" cy="4945071"/>
            <a:chOff x="0" y="0"/>
            <a:chExt cx="24384000" cy="6593427"/>
          </a:xfrm>
        </p:grpSpPr>
        <p:pic>
          <p:nvPicPr>
            <p:cNvPr name="Picture 3" id="3"/>
            <p:cNvPicPr>
              <a:picLocks noChangeAspect="true"/>
            </p:cNvPicPr>
            <p:nvPr/>
          </p:nvPicPr>
          <p:blipFill>
            <a:blip r:embed="rId2">
              <a:alphaModFix amt="50000"/>
            </a:blip>
            <a:srcRect l="0" t="29745" r="0" b="29745"/>
            <a:stretch>
              <a:fillRect/>
            </a:stretch>
          </p:blipFill>
          <p:spPr>
            <a:xfrm flipH="false" flipV="false">
              <a:off x="0" y="0"/>
              <a:ext cx="24384000" cy="6593427"/>
            </a:xfrm>
            <a:prstGeom prst="rect">
              <a:avLst/>
            </a:prstGeom>
          </p:spPr>
        </p:pic>
      </p:grpSp>
      <p:sp>
        <p:nvSpPr>
          <p:cNvPr name="Freeform 4" id="4"/>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3"/>
            <a:stretch>
              <a:fillRect l="-48888" t="0" r="-28888" b="0"/>
            </a:stretch>
          </a:blipFill>
        </p:spPr>
      </p:sp>
      <p:sp>
        <p:nvSpPr>
          <p:cNvPr name="Freeform 5" id="5"/>
          <p:cNvSpPr/>
          <p:nvPr/>
        </p:nvSpPr>
        <p:spPr>
          <a:xfrm flipH="false" flipV="false" rot="0">
            <a:off x="3122331" y="4095544"/>
            <a:ext cx="4424779" cy="3941011"/>
          </a:xfrm>
          <a:custGeom>
            <a:avLst/>
            <a:gdLst/>
            <a:ahLst/>
            <a:cxnLst/>
            <a:rect r="r" b="b" t="t" l="l"/>
            <a:pathLst>
              <a:path h="3941011" w="4424779">
                <a:moveTo>
                  <a:pt x="0" y="0"/>
                </a:moveTo>
                <a:lnTo>
                  <a:pt x="4424779" y="0"/>
                </a:lnTo>
                <a:lnTo>
                  <a:pt x="4424779" y="3941011"/>
                </a:lnTo>
                <a:lnTo>
                  <a:pt x="0" y="3941011"/>
                </a:lnTo>
                <a:lnTo>
                  <a:pt x="0" y="0"/>
                </a:lnTo>
                <a:close/>
              </a:path>
            </a:pathLst>
          </a:custGeom>
          <a:blipFill>
            <a:blip r:embed="rId4"/>
            <a:stretch>
              <a:fillRect l="0" t="-3280" r="0" b="-3280"/>
            </a:stretch>
          </a:blipFill>
        </p:spPr>
      </p:sp>
      <p:sp>
        <p:nvSpPr>
          <p:cNvPr name="TextBox 6" id="6"/>
          <p:cNvSpPr txBox="true"/>
          <p:nvPr/>
        </p:nvSpPr>
        <p:spPr>
          <a:xfrm rot="0">
            <a:off x="772166" y="466681"/>
            <a:ext cx="16718663" cy="1198245"/>
          </a:xfrm>
          <a:prstGeom prst="rect">
            <a:avLst/>
          </a:prstGeom>
        </p:spPr>
        <p:txBody>
          <a:bodyPr anchor="t" rtlCol="false" tIns="0" lIns="0" bIns="0" rIns="0">
            <a:spAutoFit/>
          </a:bodyPr>
          <a:lstStyle/>
          <a:p>
            <a:pPr algn="l" marL="0" indent="0" lvl="0">
              <a:lnSpc>
                <a:spcPts val="9090"/>
              </a:lnSpc>
              <a:spcBef>
                <a:spcPct val="0"/>
              </a:spcBef>
            </a:pPr>
            <a:r>
              <a:rPr lang="en-US" sz="9000">
                <a:solidFill>
                  <a:srgbClr val="FFFFFF"/>
                </a:solidFill>
                <a:latin typeface="Poppins Medium"/>
                <a:ea typeface="Poppins Medium"/>
                <a:cs typeface="Poppins Medium"/>
                <a:sym typeface="Poppins Medium"/>
              </a:rPr>
              <a:t>               OBJECTIVE </a:t>
            </a:r>
          </a:p>
        </p:txBody>
      </p:sp>
      <p:sp>
        <p:nvSpPr>
          <p:cNvPr name="TextBox 7" id="7"/>
          <p:cNvSpPr txBox="true"/>
          <p:nvPr/>
        </p:nvSpPr>
        <p:spPr>
          <a:xfrm rot="0">
            <a:off x="4020273" y="2389460"/>
            <a:ext cx="9711452" cy="1012192"/>
          </a:xfrm>
          <a:prstGeom prst="rect">
            <a:avLst/>
          </a:prstGeom>
        </p:spPr>
        <p:txBody>
          <a:bodyPr anchor="t" rtlCol="false" tIns="0" lIns="0" bIns="0" rIns="0">
            <a:spAutoFit/>
          </a:bodyPr>
          <a:lstStyle/>
          <a:p>
            <a:pPr algn="ctr">
              <a:lnSpc>
                <a:spcPts val="8259"/>
              </a:lnSpc>
              <a:spcBef>
                <a:spcPct val="0"/>
              </a:spcBef>
            </a:pPr>
            <a:r>
              <a:rPr lang="en-US" b="true" sz="5899">
                <a:solidFill>
                  <a:srgbClr val="FFFFFF"/>
                </a:solidFill>
                <a:latin typeface="Poppins Medium Bold"/>
                <a:ea typeface="Poppins Medium Bold"/>
                <a:cs typeface="Poppins Medium Bold"/>
                <a:sym typeface="Poppins Medium Bold"/>
              </a:rPr>
              <a:t>“No Code Web scraping” </a:t>
            </a:r>
          </a:p>
        </p:txBody>
      </p:sp>
      <p:sp>
        <p:nvSpPr>
          <p:cNvPr name="TextBox 8" id="8"/>
          <p:cNvSpPr txBox="true"/>
          <p:nvPr/>
        </p:nvSpPr>
        <p:spPr>
          <a:xfrm rot="0">
            <a:off x="8875999" y="4884518"/>
            <a:ext cx="7894211" cy="3013258"/>
          </a:xfrm>
          <a:prstGeom prst="rect">
            <a:avLst/>
          </a:prstGeom>
        </p:spPr>
        <p:txBody>
          <a:bodyPr anchor="t" rtlCol="false" tIns="0" lIns="0" bIns="0" rIns="0">
            <a:spAutoFit/>
          </a:bodyPr>
          <a:lstStyle/>
          <a:p>
            <a:pPr algn="just">
              <a:lnSpc>
                <a:spcPts val="4014"/>
              </a:lnSpc>
              <a:spcBef>
                <a:spcPct val="0"/>
              </a:spcBef>
            </a:pPr>
            <a:r>
              <a:rPr lang="en-US" sz="2867">
                <a:solidFill>
                  <a:srgbClr val="FFFFFF"/>
                </a:solidFill>
                <a:latin typeface="Poppins Light"/>
                <a:ea typeface="Poppins Light"/>
                <a:cs typeface="Poppins Light"/>
                <a:sym typeface="Poppins Light"/>
              </a:rPr>
              <a:t>The project develops a no-code AI p</a:t>
            </a:r>
            <a:r>
              <a:rPr lang="en-US" sz="2867">
                <a:solidFill>
                  <a:srgbClr val="FFFFFF"/>
                </a:solidFill>
                <a:latin typeface="Poppins Light"/>
                <a:ea typeface="Poppins Light"/>
                <a:cs typeface="Poppins Light"/>
                <a:sym typeface="Poppins Light"/>
              </a:rPr>
              <a:t>owered web scraping platform, enabling users to extract structured data effortlessly by entering a URL and a prompt, eliminating coding complexities. </a:t>
            </a:r>
          </a:p>
          <a:p>
            <a:pPr algn="ctr">
              <a:lnSpc>
                <a:spcPts val="4014"/>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685192" y="1594912"/>
            <a:ext cx="4681344" cy="7550555"/>
          </a:xfrm>
          <a:custGeom>
            <a:avLst/>
            <a:gdLst/>
            <a:ahLst/>
            <a:cxnLst/>
            <a:rect r="r" b="b" t="t" l="l"/>
            <a:pathLst>
              <a:path h="7550555" w="4681344">
                <a:moveTo>
                  <a:pt x="0" y="0"/>
                </a:moveTo>
                <a:lnTo>
                  <a:pt x="4681344" y="0"/>
                </a:lnTo>
                <a:lnTo>
                  <a:pt x="4681344" y="7550555"/>
                </a:lnTo>
                <a:lnTo>
                  <a:pt x="0" y="7550555"/>
                </a:lnTo>
                <a:lnTo>
                  <a:pt x="0" y="0"/>
                </a:lnTo>
                <a:close/>
              </a:path>
            </a:pathLst>
          </a:custGeom>
          <a:blipFill>
            <a:blip r:embed="rId2"/>
            <a:stretch>
              <a:fillRect l="0" t="0" r="0" b="0"/>
            </a:stretch>
          </a:blipFill>
        </p:spPr>
      </p:sp>
      <p:sp>
        <p:nvSpPr>
          <p:cNvPr name="AutoShape 3" id="3"/>
          <p:cNvSpPr/>
          <p:nvPr/>
        </p:nvSpPr>
        <p:spPr>
          <a:xfrm>
            <a:off x="1028700" y="2988688"/>
            <a:ext cx="6682629" cy="0"/>
          </a:xfrm>
          <a:prstGeom prst="line">
            <a:avLst/>
          </a:prstGeom>
          <a:ln cap="rnd" w="19050">
            <a:solidFill>
              <a:srgbClr val="10B5BF"/>
            </a:solidFill>
            <a:prstDash val="solid"/>
            <a:headEnd type="none" len="sm" w="sm"/>
            <a:tailEnd type="none" len="sm" w="sm"/>
          </a:ln>
        </p:spPr>
      </p:sp>
      <p:sp>
        <p:nvSpPr>
          <p:cNvPr name="AutoShape 4" id="4"/>
          <p:cNvSpPr/>
          <p:nvPr/>
        </p:nvSpPr>
        <p:spPr>
          <a:xfrm>
            <a:off x="10576671" y="2998213"/>
            <a:ext cx="6682629" cy="0"/>
          </a:xfrm>
          <a:prstGeom prst="line">
            <a:avLst/>
          </a:prstGeom>
          <a:ln cap="rnd" w="19050">
            <a:solidFill>
              <a:srgbClr val="10B5BF"/>
            </a:solidFill>
            <a:prstDash val="solid"/>
            <a:headEnd type="none" len="sm" w="sm"/>
            <a:tailEnd type="none" len="sm" w="sm"/>
          </a:ln>
        </p:spPr>
      </p:sp>
      <p:sp>
        <p:nvSpPr>
          <p:cNvPr name="AutoShape 5" id="5"/>
          <p:cNvSpPr/>
          <p:nvPr/>
        </p:nvSpPr>
        <p:spPr>
          <a:xfrm>
            <a:off x="10576671" y="7915532"/>
            <a:ext cx="6682629" cy="0"/>
          </a:xfrm>
          <a:prstGeom prst="line">
            <a:avLst/>
          </a:prstGeom>
          <a:ln cap="rnd" w="19050">
            <a:solidFill>
              <a:srgbClr val="10B5BF"/>
            </a:solidFill>
            <a:prstDash val="solid"/>
            <a:headEnd type="none" len="sm" w="sm"/>
            <a:tailEnd type="none" len="sm" w="sm"/>
          </a:ln>
        </p:spPr>
      </p:sp>
      <p:sp>
        <p:nvSpPr>
          <p:cNvPr name="TextBox 6" id="6"/>
          <p:cNvSpPr txBox="true"/>
          <p:nvPr/>
        </p:nvSpPr>
        <p:spPr>
          <a:xfrm rot="0">
            <a:off x="1028700" y="5767388"/>
            <a:ext cx="6323481" cy="1524000"/>
          </a:xfrm>
          <a:prstGeom prst="rect">
            <a:avLst/>
          </a:prstGeom>
        </p:spPr>
        <p:txBody>
          <a:bodyPr anchor="t" rtlCol="false" tIns="0" lIns="0" bIns="0" rIns="0">
            <a:spAutoFit/>
          </a:bodyPr>
          <a:lstStyle/>
          <a:p>
            <a:pPr algn="l" marL="0" indent="0" lvl="0">
              <a:lnSpc>
                <a:spcPts val="6000"/>
              </a:lnSpc>
            </a:pPr>
            <a:r>
              <a:rPr lang="en-US" b="true" sz="5000">
                <a:solidFill>
                  <a:srgbClr val="FFFFFF"/>
                </a:solidFill>
                <a:latin typeface="Poppins Medium Bold"/>
                <a:ea typeface="Poppins Medium Bold"/>
                <a:cs typeface="Poppins Medium Bold"/>
                <a:sym typeface="Poppins Medium Bold"/>
              </a:rPr>
              <a:t>Structured &amp; Accurate Data</a:t>
            </a:r>
          </a:p>
        </p:txBody>
      </p:sp>
      <p:sp>
        <p:nvSpPr>
          <p:cNvPr name="AutoShape 7" id="7"/>
          <p:cNvSpPr/>
          <p:nvPr/>
        </p:nvSpPr>
        <p:spPr>
          <a:xfrm>
            <a:off x="1028700" y="7906007"/>
            <a:ext cx="6682629" cy="0"/>
          </a:xfrm>
          <a:prstGeom prst="line">
            <a:avLst/>
          </a:prstGeom>
          <a:ln cap="rnd" w="19050">
            <a:solidFill>
              <a:srgbClr val="10B5BF"/>
            </a:solidFill>
            <a:prstDash val="solid"/>
            <a:headEnd type="none" len="sm" w="sm"/>
            <a:tailEnd type="none" len="sm" w="sm"/>
          </a:ln>
        </p:spPr>
      </p:sp>
      <p:sp>
        <p:nvSpPr>
          <p:cNvPr name="TextBox 8" id="8"/>
          <p:cNvSpPr txBox="true"/>
          <p:nvPr/>
        </p:nvSpPr>
        <p:spPr>
          <a:xfrm rot="0">
            <a:off x="1028700" y="8501577"/>
            <a:ext cx="5656492" cy="989965"/>
          </a:xfrm>
          <a:prstGeom prst="rect">
            <a:avLst/>
          </a:prstGeom>
        </p:spPr>
        <p:txBody>
          <a:bodyPr anchor="t" rtlCol="false" tIns="0" lIns="0" bIns="0" rIns="0">
            <a:spAutoFit/>
          </a:bodyPr>
          <a:lstStyle/>
          <a:p>
            <a:pPr algn="l" marL="0" indent="0" lvl="0">
              <a:lnSpc>
                <a:spcPts val="2659"/>
              </a:lnSpc>
            </a:pPr>
            <a:r>
              <a:rPr lang="en-US" sz="1899">
                <a:solidFill>
                  <a:srgbClr val="FFFFFF"/>
                </a:solidFill>
                <a:latin typeface="Poppins Light"/>
                <a:ea typeface="Poppins Light"/>
                <a:cs typeface="Poppins Light"/>
                <a:sym typeface="Poppins Light"/>
              </a:rPr>
              <a:t>Extracted data is organized into a structured format, ensures well-organized filling in missing values.</a:t>
            </a:r>
          </a:p>
        </p:txBody>
      </p:sp>
      <p:sp>
        <p:nvSpPr>
          <p:cNvPr name="Freeform 9" id="9"/>
          <p:cNvSpPr/>
          <p:nvPr/>
        </p:nvSpPr>
        <p:spPr>
          <a:xfrm flipH="true" flipV="false" rot="0">
            <a:off x="-806633" y="6705184"/>
            <a:ext cx="6366679" cy="7163633"/>
          </a:xfrm>
          <a:custGeom>
            <a:avLst/>
            <a:gdLst/>
            <a:ahLst/>
            <a:cxnLst/>
            <a:rect r="r" b="b" t="t" l="l"/>
            <a:pathLst>
              <a:path h="7163633" w="6366679">
                <a:moveTo>
                  <a:pt x="6366679" y="0"/>
                </a:moveTo>
                <a:lnTo>
                  <a:pt x="0" y="0"/>
                </a:lnTo>
                <a:lnTo>
                  <a:pt x="0" y="7163632"/>
                </a:lnTo>
                <a:lnTo>
                  <a:pt x="6366679" y="7163632"/>
                </a:lnTo>
                <a:lnTo>
                  <a:pt x="6366679" y="0"/>
                </a:lnTo>
                <a:close/>
              </a:path>
            </a:pathLst>
          </a:custGeom>
          <a:blipFill>
            <a:blip r:embed="rId3">
              <a:alphaModFix amt="16000"/>
            </a:blip>
            <a:stretch>
              <a:fillRect l="0" t="0" r="0" b="0"/>
            </a:stretch>
          </a:blipFill>
        </p:spPr>
      </p:sp>
      <p:grpSp>
        <p:nvGrpSpPr>
          <p:cNvPr name="Group 10" id="10"/>
          <p:cNvGrpSpPr/>
          <p:nvPr/>
        </p:nvGrpSpPr>
        <p:grpSpPr>
          <a:xfrm rot="0">
            <a:off x="10437294" y="2928524"/>
            <a:ext cx="139378" cy="1393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7711329" y="2918999"/>
            <a:ext cx="139378" cy="13937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0437294" y="7850606"/>
            <a:ext cx="139378" cy="13937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0">
            <a:off x="7711329" y="7841081"/>
            <a:ext cx="139378" cy="13937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sp>
        <p:nvSpPr>
          <p:cNvPr name="TextBox 22" id="22"/>
          <p:cNvSpPr txBox="true"/>
          <p:nvPr/>
        </p:nvSpPr>
        <p:spPr>
          <a:xfrm rot="0">
            <a:off x="1028700" y="3584257"/>
            <a:ext cx="5882794" cy="989965"/>
          </a:xfrm>
          <a:prstGeom prst="rect">
            <a:avLst/>
          </a:prstGeom>
        </p:spPr>
        <p:txBody>
          <a:bodyPr anchor="t" rtlCol="false" tIns="0" lIns="0" bIns="0" rIns="0">
            <a:spAutoFit/>
          </a:bodyPr>
          <a:lstStyle/>
          <a:p>
            <a:pPr algn="l" marL="0" indent="0" lvl="0">
              <a:lnSpc>
                <a:spcPts val="2659"/>
              </a:lnSpc>
            </a:pPr>
            <a:r>
              <a:rPr lang="en-US" sz="1899">
                <a:solidFill>
                  <a:srgbClr val="FFFFFF"/>
                </a:solidFill>
                <a:latin typeface="Poppins Light"/>
                <a:ea typeface="Poppins Light"/>
                <a:cs typeface="Poppins Light"/>
                <a:sym typeface="Poppins Light"/>
              </a:rPr>
              <a:t>Individuals with no programming experience can easily extract data using a simple interface and AI-driven automation.</a:t>
            </a:r>
          </a:p>
        </p:txBody>
      </p:sp>
      <p:sp>
        <p:nvSpPr>
          <p:cNvPr name="TextBox 23" id="23"/>
          <p:cNvSpPr txBox="true"/>
          <p:nvPr/>
        </p:nvSpPr>
        <p:spPr>
          <a:xfrm rot="0">
            <a:off x="11371927" y="3584258"/>
            <a:ext cx="5887373" cy="656590"/>
          </a:xfrm>
          <a:prstGeom prst="rect">
            <a:avLst/>
          </a:prstGeom>
        </p:spPr>
        <p:txBody>
          <a:bodyPr anchor="t" rtlCol="false" tIns="0" lIns="0" bIns="0" rIns="0">
            <a:spAutoFit/>
          </a:bodyPr>
          <a:lstStyle/>
          <a:p>
            <a:pPr algn="just" marL="0" indent="0" lvl="0">
              <a:lnSpc>
                <a:spcPts val="2659"/>
              </a:lnSpc>
            </a:pPr>
            <a:r>
              <a:rPr lang="en-US" sz="1899">
                <a:solidFill>
                  <a:srgbClr val="FFFFFF"/>
                </a:solidFill>
                <a:latin typeface="Poppins Light"/>
                <a:ea typeface="Poppins Light"/>
                <a:cs typeface="Poppins Light"/>
                <a:sym typeface="Poppins Light"/>
              </a:rPr>
              <a:t>Monitor product listings, customer reviews, and inventory.</a:t>
            </a:r>
          </a:p>
        </p:txBody>
      </p:sp>
      <p:sp>
        <p:nvSpPr>
          <p:cNvPr name="TextBox 24" id="24"/>
          <p:cNvSpPr txBox="true"/>
          <p:nvPr/>
        </p:nvSpPr>
        <p:spPr>
          <a:xfrm rot="0">
            <a:off x="1028700" y="850068"/>
            <a:ext cx="6323481" cy="1524000"/>
          </a:xfrm>
          <a:prstGeom prst="rect">
            <a:avLst/>
          </a:prstGeom>
        </p:spPr>
        <p:txBody>
          <a:bodyPr anchor="t" rtlCol="false" tIns="0" lIns="0" bIns="0" rIns="0">
            <a:spAutoFit/>
          </a:bodyPr>
          <a:lstStyle/>
          <a:p>
            <a:pPr algn="l">
              <a:lnSpc>
                <a:spcPts val="6000"/>
              </a:lnSpc>
            </a:pPr>
            <a:r>
              <a:rPr lang="en-US" sz="5000" b="true">
                <a:solidFill>
                  <a:srgbClr val="FFFFFF"/>
                </a:solidFill>
                <a:latin typeface="Poppins Medium Bold"/>
                <a:ea typeface="Poppins Medium Bold"/>
                <a:cs typeface="Poppins Medium Bold"/>
                <a:sym typeface="Poppins Medium Bold"/>
              </a:rPr>
              <a:t>Beginners &amp; Non- </a:t>
            </a:r>
          </a:p>
          <a:p>
            <a:pPr algn="l" marL="0" indent="0" lvl="0">
              <a:lnSpc>
                <a:spcPts val="6000"/>
              </a:lnSpc>
            </a:pPr>
            <a:r>
              <a:rPr lang="en-US" b="true" sz="5000">
                <a:solidFill>
                  <a:srgbClr val="FFFFFF"/>
                </a:solidFill>
                <a:latin typeface="Poppins Medium Bold"/>
                <a:ea typeface="Poppins Medium Bold"/>
                <a:cs typeface="Poppins Medium Bold"/>
                <a:sym typeface="Poppins Medium Bold"/>
              </a:rPr>
              <a:t>Technical users</a:t>
            </a:r>
          </a:p>
        </p:txBody>
      </p:sp>
      <p:sp>
        <p:nvSpPr>
          <p:cNvPr name="TextBox 25" id="25"/>
          <p:cNvSpPr txBox="true"/>
          <p:nvPr/>
        </p:nvSpPr>
        <p:spPr>
          <a:xfrm rot="0">
            <a:off x="11683758" y="495519"/>
            <a:ext cx="5751127" cy="1488732"/>
          </a:xfrm>
          <a:prstGeom prst="rect">
            <a:avLst/>
          </a:prstGeom>
        </p:spPr>
        <p:txBody>
          <a:bodyPr anchor="t" rtlCol="false" tIns="0" lIns="0" bIns="0" rIns="0">
            <a:spAutoFit/>
          </a:bodyPr>
          <a:lstStyle/>
          <a:p>
            <a:pPr algn="l" marL="0" indent="0" lvl="0">
              <a:lnSpc>
                <a:spcPts val="5861"/>
              </a:lnSpc>
            </a:pPr>
            <a:r>
              <a:rPr lang="en-US" b="true" sz="4884">
                <a:solidFill>
                  <a:srgbClr val="FFFFFF"/>
                </a:solidFill>
                <a:latin typeface="Poppins Medium Bold"/>
                <a:ea typeface="Poppins Medium Bold"/>
                <a:cs typeface="Poppins Medium Bold"/>
                <a:sym typeface="Poppins Medium Bold"/>
              </a:rPr>
              <a:t>E-commerce Sellers &amp; Retailers</a:t>
            </a:r>
          </a:p>
        </p:txBody>
      </p:sp>
      <p:sp>
        <p:nvSpPr>
          <p:cNvPr name="TextBox 26" id="26"/>
          <p:cNvSpPr txBox="true"/>
          <p:nvPr/>
        </p:nvSpPr>
        <p:spPr>
          <a:xfrm rot="0">
            <a:off x="11371927" y="8501577"/>
            <a:ext cx="5887373" cy="656590"/>
          </a:xfrm>
          <a:prstGeom prst="rect">
            <a:avLst/>
          </a:prstGeom>
        </p:spPr>
        <p:txBody>
          <a:bodyPr anchor="t" rtlCol="false" tIns="0" lIns="0" bIns="0" rIns="0">
            <a:spAutoFit/>
          </a:bodyPr>
          <a:lstStyle/>
          <a:p>
            <a:pPr algn="l" marL="0" indent="0" lvl="0">
              <a:lnSpc>
                <a:spcPts val="2659"/>
              </a:lnSpc>
            </a:pPr>
            <a:r>
              <a:rPr lang="en-US" sz="1899">
                <a:solidFill>
                  <a:srgbClr val="FFFFFF"/>
                </a:solidFill>
                <a:latin typeface="Poppins Light"/>
                <a:ea typeface="Poppins Light"/>
                <a:cs typeface="Poppins Light"/>
                <a:sym typeface="Poppins Light"/>
              </a:rPr>
              <a:t>Eliminates the need for external tools for complex setups, making it accessible to everyone.</a:t>
            </a:r>
          </a:p>
        </p:txBody>
      </p:sp>
      <p:sp>
        <p:nvSpPr>
          <p:cNvPr name="TextBox 27" id="27"/>
          <p:cNvSpPr txBox="true"/>
          <p:nvPr/>
        </p:nvSpPr>
        <p:spPr>
          <a:xfrm rot="0">
            <a:off x="11859342" y="5767388"/>
            <a:ext cx="5399958" cy="1524000"/>
          </a:xfrm>
          <a:prstGeom prst="rect">
            <a:avLst/>
          </a:prstGeom>
        </p:spPr>
        <p:txBody>
          <a:bodyPr anchor="t" rtlCol="false" tIns="0" lIns="0" bIns="0" rIns="0">
            <a:spAutoFit/>
          </a:bodyPr>
          <a:lstStyle/>
          <a:p>
            <a:pPr algn="l" marL="0" indent="0" lvl="0">
              <a:lnSpc>
                <a:spcPts val="6000"/>
              </a:lnSpc>
            </a:pPr>
            <a:r>
              <a:rPr lang="en-US" b="true" sz="5000">
                <a:solidFill>
                  <a:srgbClr val="FFFFFF"/>
                </a:solidFill>
                <a:latin typeface="Poppins Medium Bold"/>
                <a:ea typeface="Poppins Medium Bold"/>
                <a:cs typeface="Poppins Medium Bold"/>
                <a:sym typeface="Poppins Medium Bold"/>
              </a:rPr>
              <a:t>Efficient and        User-Friendly</a:t>
            </a:r>
          </a:p>
        </p:txBody>
      </p:sp>
      <p:sp>
        <p:nvSpPr>
          <p:cNvPr name="TextBox 28" id="28"/>
          <p:cNvSpPr txBox="true"/>
          <p:nvPr/>
        </p:nvSpPr>
        <p:spPr>
          <a:xfrm rot="0">
            <a:off x="7850706" y="4630418"/>
            <a:ext cx="2376556" cy="2282583"/>
          </a:xfrm>
          <a:prstGeom prst="rect">
            <a:avLst/>
          </a:prstGeom>
        </p:spPr>
        <p:txBody>
          <a:bodyPr anchor="t" rtlCol="false" tIns="0" lIns="0" bIns="0" rIns="0">
            <a:spAutoFit/>
          </a:bodyPr>
          <a:lstStyle/>
          <a:p>
            <a:pPr algn="ctr">
              <a:lnSpc>
                <a:spcPts val="4490"/>
              </a:lnSpc>
            </a:pPr>
            <a:r>
              <a:rPr lang="en-US" sz="4445" b="true">
                <a:solidFill>
                  <a:srgbClr val="FFFFFF"/>
                </a:solidFill>
                <a:latin typeface="Poppins Medium Bold"/>
                <a:ea typeface="Poppins Medium Bold"/>
                <a:cs typeface="Poppins Medium Bold"/>
                <a:sym typeface="Poppins Medium Bold"/>
              </a:rPr>
              <a:t>Scope</a:t>
            </a:r>
          </a:p>
          <a:p>
            <a:pPr algn="ctr">
              <a:lnSpc>
                <a:spcPts val="4490"/>
              </a:lnSpc>
              <a:spcBef>
                <a:spcPct val="0"/>
              </a:spcBef>
            </a:pPr>
            <a:r>
              <a:rPr lang="en-US" b="true" sz="4445">
                <a:solidFill>
                  <a:srgbClr val="FFFFFF"/>
                </a:solidFill>
                <a:latin typeface="Poppins Medium Bold"/>
                <a:ea typeface="Poppins Medium Bold"/>
                <a:cs typeface="Poppins Medium Bold"/>
                <a:sym typeface="Poppins Medium Bold"/>
              </a:rPr>
              <a:t>&amp; features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985622" y="1880867"/>
            <a:ext cx="13111503" cy="8081453"/>
          </a:xfrm>
          <a:custGeom>
            <a:avLst/>
            <a:gdLst/>
            <a:ahLst/>
            <a:cxnLst/>
            <a:rect r="r" b="b" t="t" l="l"/>
            <a:pathLst>
              <a:path h="8081453" w="1311150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7210489" y="5397719"/>
            <a:ext cx="2257181" cy="0"/>
          </a:xfrm>
          <a:prstGeom prst="line">
            <a:avLst/>
          </a:prstGeom>
          <a:ln cap="rnd" w="19050">
            <a:solidFill>
              <a:srgbClr val="000000"/>
            </a:solidFill>
            <a:prstDash val="solid"/>
            <a:headEnd type="none" len="sm" w="sm"/>
            <a:tailEnd type="none" len="sm" w="sm"/>
          </a:ln>
        </p:spPr>
      </p:sp>
      <p:sp>
        <p:nvSpPr>
          <p:cNvPr name="TextBox 4" id="4"/>
          <p:cNvSpPr txBox="true"/>
          <p:nvPr/>
        </p:nvSpPr>
        <p:spPr>
          <a:xfrm rot="0">
            <a:off x="6985622" y="2713293"/>
            <a:ext cx="2706916" cy="439166"/>
          </a:xfrm>
          <a:prstGeom prst="rect">
            <a:avLst/>
          </a:prstGeom>
        </p:spPr>
        <p:txBody>
          <a:bodyPr anchor="t" rtlCol="false" tIns="0" lIns="0" bIns="0" rIns="0">
            <a:spAutoFit/>
          </a:bodyPr>
          <a:lstStyle/>
          <a:p>
            <a:pPr algn="ctr">
              <a:lnSpc>
                <a:spcPts val="3232"/>
              </a:lnSpc>
            </a:pPr>
            <a:r>
              <a:rPr lang="en-US" b="true" sz="3200">
                <a:solidFill>
                  <a:srgbClr val="000000"/>
                </a:solidFill>
                <a:latin typeface="Poppins Medium Bold"/>
                <a:ea typeface="Poppins Medium Bold"/>
                <a:cs typeface="Poppins Medium Bold"/>
                <a:sym typeface="Poppins Medium Bold"/>
              </a:rPr>
              <a:t>Problem 2</a:t>
            </a:r>
          </a:p>
        </p:txBody>
      </p:sp>
      <p:sp>
        <p:nvSpPr>
          <p:cNvPr name="TextBox 5" id="5"/>
          <p:cNvSpPr txBox="true"/>
          <p:nvPr/>
        </p:nvSpPr>
        <p:spPr>
          <a:xfrm rot="0">
            <a:off x="6985622" y="5969219"/>
            <a:ext cx="2706916" cy="439166"/>
          </a:xfrm>
          <a:prstGeom prst="rect">
            <a:avLst/>
          </a:prstGeom>
        </p:spPr>
        <p:txBody>
          <a:bodyPr anchor="t" rtlCol="false" tIns="0" lIns="0" bIns="0" rIns="0">
            <a:spAutoFit/>
          </a:bodyPr>
          <a:lstStyle/>
          <a:p>
            <a:pPr algn="ctr">
              <a:lnSpc>
                <a:spcPts val="3232"/>
              </a:lnSpc>
            </a:pPr>
            <a:r>
              <a:rPr lang="en-US" b="true" sz="3200">
                <a:solidFill>
                  <a:srgbClr val="000000"/>
                </a:solidFill>
                <a:latin typeface="Poppins Medium Bold"/>
                <a:ea typeface="Poppins Medium Bold"/>
                <a:cs typeface="Poppins Medium Bold"/>
                <a:sym typeface="Poppins Medium Bold"/>
              </a:rPr>
              <a:t>Solution 2</a:t>
            </a:r>
          </a:p>
        </p:txBody>
      </p:sp>
      <p:sp>
        <p:nvSpPr>
          <p:cNvPr name="Freeform 6" id="6"/>
          <p:cNvSpPr/>
          <p:nvPr/>
        </p:nvSpPr>
        <p:spPr>
          <a:xfrm flipH="false" flipV="false" rot="0">
            <a:off x="-879999" y="-1205737"/>
            <a:ext cx="2675184" cy="2675184"/>
          </a:xfrm>
          <a:custGeom>
            <a:avLst/>
            <a:gdLst/>
            <a:ahLst/>
            <a:cxnLst/>
            <a:rect r="r" b="b" t="t" l="l"/>
            <a:pathLst>
              <a:path h="2675184" w="2675184">
                <a:moveTo>
                  <a:pt x="0" y="0"/>
                </a:moveTo>
                <a:lnTo>
                  <a:pt x="2675183" y="0"/>
                </a:lnTo>
                <a:lnTo>
                  <a:pt x="2675183" y="2675184"/>
                </a:lnTo>
                <a:lnTo>
                  <a:pt x="0" y="2675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389671" y="894063"/>
            <a:ext cx="9302867" cy="8060670"/>
            <a:chOff x="0" y="0"/>
            <a:chExt cx="2450138" cy="2122975"/>
          </a:xfrm>
        </p:grpSpPr>
        <p:sp>
          <p:nvSpPr>
            <p:cNvPr name="Freeform 8" id="8"/>
            <p:cNvSpPr/>
            <p:nvPr/>
          </p:nvSpPr>
          <p:spPr>
            <a:xfrm flipH="false" flipV="false" rot="0">
              <a:off x="0" y="0"/>
              <a:ext cx="2450138" cy="2122975"/>
            </a:xfrm>
            <a:custGeom>
              <a:avLst/>
              <a:gdLst/>
              <a:ahLst/>
              <a:cxnLst/>
              <a:rect r="r" b="b" t="t" l="l"/>
              <a:pathLst>
                <a:path h="2122975" w="2450138">
                  <a:moveTo>
                    <a:pt x="42443" y="0"/>
                  </a:moveTo>
                  <a:lnTo>
                    <a:pt x="2407695" y="0"/>
                  </a:lnTo>
                  <a:cubicBezTo>
                    <a:pt x="2431136" y="0"/>
                    <a:pt x="2450138" y="19002"/>
                    <a:pt x="2450138" y="42443"/>
                  </a:cubicBezTo>
                  <a:lnTo>
                    <a:pt x="2450138" y="2080532"/>
                  </a:lnTo>
                  <a:cubicBezTo>
                    <a:pt x="2450138" y="2103973"/>
                    <a:pt x="2431136" y="2122975"/>
                    <a:pt x="2407695" y="2122975"/>
                  </a:cubicBezTo>
                  <a:lnTo>
                    <a:pt x="42443" y="2122975"/>
                  </a:lnTo>
                  <a:cubicBezTo>
                    <a:pt x="19002" y="2122975"/>
                    <a:pt x="0" y="2103973"/>
                    <a:pt x="0" y="2080532"/>
                  </a:cubicBezTo>
                  <a:lnTo>
                    <a:pt x="0" y="42443"/>
                  </a:lnTo>
                  <a:cubicBezTo>
                    <a:pt x="0" y="19002"/>
                    <a:pt x="19002" y="0"/>
                    <a:pt x="42443" y="0"/>
                  </a:cubicBezTo>
                  <a:close/>
                </a:path>
              </a:pathLst>
            </a:custGeom>
            <a:solidFill>
              <a:srgbClr val="077980"/>
            </a:solidFill>
          </p:spPr>
        </p:sp>
        <p:sp>
          <p:nvSpPr>
            <p:cNvPr name="TextBox 9" id="9"/>
            <p:cNvSpPr txBox="true"/>
            <p:nvPr/>
          </p:nvSpPr>
          <p:spPr>
            <a:xfrm>
              <a:off x="0" y="-28575"/>
              <a:ext cx="2450138" cy="2151550"/>
            </a:xfrm>
            <a:prstGeom prst="rect">
              <a:avLst/>
            </a:prstGeom>
          </p:spPr>
          <p:txBody>
            <a:bodyPr anchor="ctr" rtlCol="false" tIns="50800" lIns="50800" bIns="50800" rIns="50800"/>
            <a:lstStyle/>
            <a:p>
              <a:pPr algn="ctr">
                <a:lnSpc>
                  <a:spcPts val="2520"/>
                </a:lnSpc>
              </a:pPr>
            </a:p>
          </p:txBody>
        </p:sp>
      </p:grpSp>
      <p:sp>
        <p:nvSpPr>
          <p:cNvPr name="TextBox 10" id="10"/>
          <p:cNvSpPr txBox="true"/>
          <p:nvPr/>
        </p:nvSpPr>
        <p:spPr>
          <a:xfrm rot="0">
            <a:off x="389671" y="1480686"/>
            <a:ext cx="9610782" cy="7144654"/>
          </a:xfrm>
          <a:prstGeom prst="rect">
            <a:avLst/>
          </a:prstGeom>
        </p:spPr>
        <p:txBody>
          <a:bodyPr anchor="t" rtlCol="false" tIns="0" lIns="0" bIns="0" rIns="0">
            <a:spAutoFit/>
          </a:bodyPr>
          <a:lstStyle/>
          <a:p>
            <a:pPr algn="l" marL="825832" indent="-412916" lvl="1">
              <a:lnSpc>
                <a:spcPts val="6502"/>
              </a:lnSpc>
              <a:buAutoNum type="arabicPeriod" startAt="1"/>
            </a:pPr>
            <a:r>
              <a:rPr lang="en-US" sz="3825" spc="122">
                <a:solidFill>
                  <a:srgbClr val="FFFFFF"/>
                </a:solidFill>
                <a:latin typeface="Poppins Light Bold"/>
                <a:ea typeface="Poppins Light Bold"/>
                <a:cs typeface="Poppins Light Bold"/>
                <a:sym typeface="Poppins Light Bold"/>
              </a:rPr>
              <a:t>User-Friendly Interface</a:t>
            </a:r>
          </a:p>
          <a:p>
            <a:pPr algn="l" marL="825832" indent="-412916" lvl="1">
              <a:lnSpc>
                <a:spcPts val="6502"/>
              </a:lnSpc>
              <a:buAutoNum type="arabicPeriod" startAt="1"/>
            </a:pPr>
            <a:r>
              <a:rPr lang="en-US" sz="3825" spc="122">
                <a:solidFill>
                  <a:srgbClr val="FFFFFF"/>
                </a:solidFill>
                <a:latin typeface="Poppins Light Bold"/>
                <a:ea typeface="Poppins Light Bold"/>
                <a:cs typeface="Poppins Light Bold"/>
                <a:sym typeface="Poppins Light Bold"/>
              </a:rPr>
              <a:t>AI-Driven Web Scraping</a:t>
            </a:r>
          </a:p>
          <a:p>
            <a:pPr algn="l" marL="825832" indent="-412916" lvl="1">
              <a:lnSpc>
                <a:spcPts val="6502"/>
              </a:lnSpc>
              <a:buAutoNum type="arabicPeriod" startAt="1"/>
            </a:pPr>
            <a:r>
              <a:rPr lang="en-US" sz="3825" spc="122">
                <a:solidFill>
                  <a:srgbClr val="FFFFFF"/>
                </a:solidFill>
                <a:latin typeface="Poppins Light Bold"/>
                <a:ea typeface="Poppins Light Bold"/>
                <a:cs typeface="Poppins Light Bold"/>
                <a:sym typeface="Poppins Light Bold"/>
              </a:rPr>
              <a:t>Aut</a:t>
            </a:r>
            <a:r>
              <a:rPr lang="en-US" sz="3825" spc="122">
                <a:solidFill>
                  <a:srgbClr val="FFFFFF"/>
                </a:solidFill>
                <a:latin typeface="Poppins Light Bold"/>
                <a:ea typeface="Poppins Light Bold"/>
                <a:cs typeface="Poppins Light Bold"/>
                <a:sym typeface="Poppins Light Bold"/>
              </a:rPr>
              <a:t>omated Data Parsing &amp; Structuring</a:t>
            </a:r>
          </a:p>
          <a:p>
            <a:pPr algn="l" marL="825832" indent="-412916" lvl="1">
              <a:lnSpc>
                <a:spcPts val="6502"/>
              </a:lnSpc>
              <a:buAutoNum type="arabicPeriod" startAt="1"/>
            </a:pPr>
            <a:r>
              <a:rPr lang="en-US" sz="3825" spc="122">
                <a:solidFill>
                  <a:srgbClr val="FFFFFF"/>
                </a:solidFill>
                <a:latin typeface="Poppins Light Bold"/>
                <a:ea typeface="Poppins Light Bold"/>
                <a:cs typeface="Poppins Light Bold"/>
                <a:sym typeface="Poppins Light Bold"/>
              </a:rPr>
              <a:t>Adaptive Scraping Mechanism</a:t>
            </a:r>
          </a:p>
          <a:p>
            <a:pPr algn="l" marL="825832" indent="-412916" lvl="1">
              <a:lnSpc>
                <a:spcPts val="6502"/>
              </a:lnSpc>
              <a:buAutoNum type="arabicPeriod" startAt="1"/>
            </a:pPr>
            <a:r>
              <a:rPr lang="en-US" sz="3825" spc="122">
                <a:solidFill>
                  <a:srgbClr val="FFFFFF"/>
                </a:solidFill>
                <a:latin typeface="Poppins Light Bold"/>
                <a:ea typeface="Poppins Light Bold"/>
                <a:cs typeface="Poppins Light Bold"/>
                <a:sym typeface="Poppins Light Bold"/>
              </a:rPr>
              <a:t>Error Handling &amp; Security</a:t>
            </a:r>
          </a:p>
          <a:p>
            <a:pPr algn="l" marL="825832" indent="-412916" lvl="1">
              <a:lnSpc>
                <a:spcPts val="6502"/>
              </a:lnSpc>
              <a:buAutoNum type="arabicPeriod" startAt="1"/>
            </a:pPr>
            <a:r>
              <a:rPr lang="en-US" sz="3825" spc="122">
                <a:solidFill>
                  <a:srgbClr val="FFFFFF"/>
                </a:solidFill>
                <a:latin typeface="Poppins Light Bold"/>
                <a:ea typeface="Poppins Light Bold"/>
                <a:cs typeface="Poppins Light Bold"/>
                <a:sym typeface="Poppins Light Bold"/>
              </a:rPr>
              <a:t>Data Export &amp; Review</a:t>
            </a:r>
          </a:p>
          <a:p>
            <a:pPr algn="l" marL="825832" indent="-412916" lvl="1">
              <a:lnSpc>
                <a:spcPts val="6502"/>
              </a:lnSpc>
              <a:buAutoNum type="arabicPeriod" startAt="1"/>
            </a:pPr>
            <a:r>
              <a:rPr lang="en-US" sz="3825" spc="122">
                <a:solidFill>
                  <a:srgbClr val="FFFFFF"/>
                </a:solidFill>
                <a:latin typeface="Poppins Light Bold"/>
                <a:ea typeface="Poppins Light Bold"/>
                <a:cs typeface="Poppins Light Bold"/>
                <a:sym typeface="Poppins Light Bold"/>
              </a:rPr>
              <a:t>Scalability &amp; Efficiency</a:t>
            </a:r>
          </a:p>
          <a:p>
            <a:pPr algn="ctr">
              <a:lnSpc>
                <a:spcPts val="3863"/>
              </a:lnSpc>
            </a:pPr>
          </a:p>
        </p:txBody>
      </p:sp>
      <p:sp>
        <p:nvSpPr>
          <p:cNvPr name="TextBox 11" id="11"/>
          <p:cNvSpPr txBox="true"/>
          <p:nvPr/>
        </p:nvSpPr>
        <p:spPr>
          <a:xfrm rot="0">
            <a:off x="10996144" y="3648272"/>
            <a:ext cx="6770812" cy="2350770"/>
          </a:xfrm>
          <a:prstGeom prst="rect">
            <a:avLst/>
          </a:prstGeom>
        </p:spPr>
        <p:txBody>
          <a:bodyPr anchor="t" rtlCol="false" tIns="0" lIns="0" bIns="0" rIns="0">
            <a:spAutoFit/>
          </a:bodyPr>
          <a:lstStyle/>
          <a:p>
            <a:pPr algn="r" marL="0" indent="0" lvl="0">
              <a:lnSpc>
                <a:spcPts val="9090"/>
              </a:lnSpc>
              <a:spcBef>
                <a:spcPct val="0"/>
              </a:spcBef>
            </a:pPr>
            <a:r>
              <a:rPr lang="en-US" b="true" sz="9000">
                <a:solidFill>
                  <a:srgbClr val="FFFFFF"/>
                </a:solidFill>
                <a:latin typeface="Poppins Medium Bold"/>
                <a:ea typeface="Poppins Medium Bold"/>
                <a:cs typeface="Poppins Medium Bold"/>
                <a:sym typeface="Poppins Medium Bold"/>
              </a:rPr>
              <a:t>PROPOSED SYSTEM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88520" y="947386"/>
            <a:ext cx="207305" cy="3960409"/>
            <a:chOff x="0" y="0"/>
            <a:chExt cx="54599" cy="1043071"/>
          </a:xfrm>
        </p:grpSpPr>
        <p:sp>
          <p:nvSpPr>
            <p:cNvPr name="Freeform 3" id="3"/>
            <p:cNvSpPr/>
            <p:nvPr/>
          </p:nvSpPr>
          <p:spPr>
            <a:xfrm flipH="false" flipV="false" rot="0">
              <a:off x="0" y="0"/>
              <a:ext cx="54599" cy="1043071"/>
            </a:xfrm>
            <a:custGeom>
              <a:avLst/>
              <a:gdLst/>
              <a:ahLst/>
              <a:cxnLst/>
              <a:rect r="r" b="b" t="t" l="l"/>
              <a:pathLst>
                <a:path h="1043071" w="54599">
                  <a:moveTo>
                    <a:pt x="0" y="0"/>
                  </a:moveTo>
                  <a:lnTo>
                    <a:pt x="54599" y="0"/>
                  </a:lnTo>
                  <a:lnTo>
                    <a:pt x="54599" y="1043071"/>
                  </a:lnTo>
                  <a:lnTo>
                    <a:pt x="0" y="1043071"/>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28575"/>
              <a:ext cx="54599" cy="1071646"/>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9406207" y="5662312"/>
            <a:ext cx="207305" cy="3960409"/>
            <a:chOff x="0" y="0"/>
            <a:chExt cx="54599" cy="1043071"/>
          </a:xfrm>
        </p:grpSpPr>
        <p:sp>
          <p:nvSpPr>
            <p:cNvPr name="Freeform 6" id="6"/>
            <p:cNvSpPr/>
            <p:nvPr/>
          </p:nvSpPr>
          <p:spPr>
            <a:xfrm flipH="false" flipV="false" rot="0">
              <a:off x="0" y="0"/>
              <a:ext cx="54599" cy="1043071"/>
            </a:xfrm>
            <a:custGeom>
              <a:avLst/>
              <a:gdLst/>
              <a:ahLst/>
              <a:cxnLst/>
              <a:rect r="r" b="b" t="t" l="l"/>
              <a:pathLst>
                <a:path h="1043071" w="54599">
                  <a:moveTo>
                    <a:pt x="0" y="0"/>
                  </a:moveTo>
                  <a:lnTo>
                    <a:pt x="54599" y="0"/>
                  </a:lnTo>
                  <a:lnTo>
                    <a:pt x="54599" y="1043071"/>
                  </a:lnTo>
                  <a:lnTo>
                    <a:pt x="0" y="1043071"/>
                  </a:lnTo>
                  <a:close/>
                </a:path>
              </a:pathLst>
            </a:custGeom>
            <a:gradFill rotWithShape="true">
              <a:gsLst>
                <a:gs pos="0">
                  <a:srgbClr val="004AAD">
                    <a:alpha val="100000"/>
                  </a:srgbClr>
                </a:gs>
                <a:gs pos="100000">
                  <a:srgbClr val="CB6CE6">
                    <a:alpha val="100000"/>
                  </a:srgbClr>
                </a:gs>
              </a:gsLst>
              <a:lin ang="0"/>
            </a:gradFill>
          </p:spPr>
        </p:sp>
        <p:sp>
          <p:nvSpPr>
            <p:cNvPr name="TextBox 7" id="7"/>
            <p:cNvSpPr txBox="true"/>
            <p:nvPr/>
          </p:nvSpPr>
          <p:spPr>
            <a:xfrm>
              <a:off x="0" y="-28575"/>
              <a:ext cx="54599" cy="1071646"/>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8662812" y="947386"/>
            <a:ext cx="7844098" cy="3826105"/>
          </a:xfrm>
          <a:custGeom>
            <a:avLst/>
            <a:gdLst/>
            <a:ahLst/>
            <a:cxnLst/>
            <a:rect r="r" b="b" t="t" l="l"/>
            <a:pathLst>
              <a:path h="3826105" w="7844098">
                <a:moveTo>
                  <a:pt x="0" y="0"/>
                </a:moveTo>
                <a:lnTo>
                  <a:pt x="7844099" y="0"/>
                </a:lnTo>
                <a:lnTo>
                  <a:pt x="7844099" y="3826105"/>
                </a:lnTo>
                <a:lnTo>
                  <a:pt x="0" y="3826105"/>
                </a:lnTo>
                <a:lnTo>
                  <a:pt x="0" y="0"/>
                </a:lnTo>
                <a:close/>
              </a:path>
            </a:pathLst>
          </a:custGeom>
          <a:blipFill>
            <a:blip r:embed="rId2"/>
            <a:stretch>
              <a:fillRect l="0" t="-26886" r="-1562" b="-15579"/>
            </a:stretch>
          </a:blipFill>
        </p:spPr>
      </p:sp>
      <p:sp>
        <p:nvSpPr>
          <p:cNvPr name="Freeform 9" id="9"/>
          <p:cNvSpPr/>
          <p:nvPr/>
        </p:nvSpPr>
        <p:spPr>
          <a:xfrm flipH="false" flipV="false" rot="0">
            <a:off x="1028700" y="5662312"/>
            <a:ext cx="7930435" cy="3753821"/>
          </a:xfrm>
          <a:custGeom>
            <a:avLst/>
            <a:gdLst/>
            <a:ahLst/>
            <a:cxnLst/>
            <a:rect r="r" b="b" t="t" l="l"/>
            <a:pathLst>
              <a:path h="3753821" w="7930435">
                <a:moveTo>
                  <a:pt x="0" y="0"/>
                </a:moveTo>
                <a:lnTo>
                  <a:pt x="7930435" y="0"/>
                </a:lnTo>
                <a:lnTo>
                  <a:pt x="7930435" y="3753821"/>
                </a:lnTo>
                <a:lnTo>
                  <a:pt x="0" y="3753821"/>
                </a:lnTo>
                <a:lnTo>
                  <a:pt x="0" y="0"/>
                </a:lnTo>
                <a:close/>
              </a:path>
            </a:pathLst>
          </a:custGeom>
          <a:blipFill>
            <a:blip r:embed="rId3"/>
            <a:stretch>
              <a:fillRect l="0" t="-1276" r="-292" b="-43694"/>
            </a:stretch>
          </a:blipFill>
        </p:spPr>
      </p:sp>
      <p:sp>
        <p:nvSpPr>
          <p:cNvPr name="TextBox 10" id="10"/>
          <p:cNvSpPr txBox="true"/>
          <p:nvPr/>
        </p:nvSpPr>
        <p:spPr>
          <a:xfrm rot="0">
            <a:off x="585805" y="505968"/>
            <a:ext cx="5899190" cy="522732"/>
          </a:xfrm>
          <a:prstGeom prst="rect">
            <a:avLst/>
          </a:prstGeom>
        </p:spPr>
        <p:txBody>
          <a:bodyPr anchor="t" rtlCol="false" tIns="0" lIns="0" bIns="0" rIns="0">
            <a:spAutoFit/>
          </a:bodyPr>
          <a:lstStyle/>
          <a:p>
            <a:pPr algn="ctr">
              <a:lnSpc>
                <a:spcPts val="3938"/>
              </a:lnSpc>
              <a:spcBef>
                <a:spcPct val="0"/>
              </a:spcBef>
            </a:pPr>
            <a:r>
              <a:rPr lang="en-US" b="true" sz="3899">
                <a:solidFill>
                  <a:srgbClr val="7ED957"/>
                </a:solidFill>
                <a:latin typeface="Poppins Medium Bold"/>
                <a:ea typeface="Poppins Medium Bold"/>
                <a:cs typeface="Poppins Medium Bold"/>
                <a:sym typeface="Poppins Medium Bold"/>
              </a:rPr>
              <a:t>User-Friendly Interface</a:t>
            </a:r>
          </a:p>
        </p:txBody>
      </p:sp>
      <p:sp>
        <p:nvSpPr>
          <p:cNvPr name="TextBox 11" id="11"/>
          <p:cNvSpPr txBox="true"/>
          <p:nvPr/>
        </p:nvSpPr>
        <p:spPr>
          <a:xfrm rot="0">
            <a:off x="532461" y="1394799"/>
            <a:ext cx="6915191" cy="3131482"/>
          </a:xfrm>
          <a:prstGeom prst="rect">
            <a:avLst/>
          </a:prstGeom>
        </p:spPr>
        <p:txBody>
          <a:bodyPr anchor="t" rtlCol="false" tIns="0" lIns="0" bIns="0" rIns="0">
            <a:spAutoFit/>
          </a:bodyPr>
          <a:lstStyle/>
          <a:p>
            <a:pPr algn="just" marL="0" indent="0" lvl="0">
              <a:lnSpc>
                <a:spcPts val="3095"/>
              </a:lnSpc>
              <a:spcBef>
                <a:spcPct val="0"/>
              </a:spcBef>
            </a:pPr>
            <a:r>
              <a:rPr lang="en-US" sz="3064" strike="noStrike" u="none">
                <a:solidFill>
                  <a:srgbClr val="FFFFFF"/>
                </a:solidFill>
                <a:latin typeface="Poppins Light"/>
                <a:ea typeface="Poppins Light"/>
                <a:cs typeface="Poppins Light"/>
                <a:sym typeface="Poppins Light"/>
              </a:rPr>
              <a:t>The system provides a simple interface where users input a URL and a prompt. No coding knowledge is required, making web scraping accessible to non-programmers while ensuring ease of use and efficiency in data extraction.</a:t>
            </a:r>
          </a:p>
        </p:txBody>
      </p:sp>
      <p:sp>
        <p:nvSpPr>
          <p:cNvPr name="TextBox 12" id="12"/>
          <p:cNvSpPr txBox="true"/>
          <p:nvPr/>
        </p:nvSpPr>
        <p:spPr>
          <a:xfrm rot="0">
            <a:off x="10795164" y="5434284"/>
            <a:ext cx="6178034" cy="522732"/>
          </a:xfrm>
          <a:prstGeom prst="rect">
            <a:avLst/>
          </a:prstGeom>
        </p:spPr>
        <p:txBody>
          <a:bodyPr anchor="t" rtlCol="false" tIns="0" lIns="0" bIns="0" rIns="0">
            <a:spAutoFit/>
          </a:bodyPr>
          <a:lstStyle/>
          <a:p>
            <a:pPr algn="ctr">
              <a:lnSpc>
                <a:spcPts val="3938"/>
              </a:lnSpc>
              <a:spcBef>
                <a:spcPct val="0"/>
              </a:spcBef>
            </a:pPr>
            <a:r>
              <a:rPr lang="en-US" b="true" sz="3899">
                <a:solidFill>
                  <a:srgbClr val="7ED957"/>
                </a:solidFill>
                <a:latin typeface="Poppins Medium Bold"/>
                <a:ea typeface="Poppins Medium Bold"/>
                <a:cs typeface="Poppins Medium Bold"/>
                <a:sym typeface="Poppins Medium Bold"/>
              </a:rPr>
              <a:t>AI-Driven Web Scraping</a:t>
            </a:r>
          </a:p>
        </p:txBody>
      </p:sp>
      <p:sp>
        <p:nvSpPr>
          <p:cNvPr name="TextBox 13" id="13"/>
          <p:cNvSpPr txBox="true"/>
          <p:nvPr/>
        </p:nvSpPr>
        <p:spPr>
          <a:xfrm rot="0">
            <a:off x="10076859" y="6179949"/>
            <a:ext cx="7702002" cy="2740957"/>
          </a:xfrm>
          <a:prstGeom prst="rect">
            <a:avLst/>
          </a:prstGeom>
        </p:spPr>
        <p:txBody>
          <a:bodyPr anchor="t" rtlCol="false" tIns="0" lIns="0" bIns="0" rIns="0">
            <a:spAutoFit/>
          </a:bodyPr>
          <a:lstStyle/>
          <a:p>
            <a:pPr algn="just" marL="0" indent="0" lvl="0">
              <a:lnSpc>
                <a:spcPts val="3095"/>
              </a:lnSpc>
              <a:spcBef>
                <a:spcPct val="0"/>
              </a:spcBef>
            </a:pPr>
            <a:r>
              <a:rPr lang="en-US" sz="3064" strike="noStrike" u="none">
                <a:solidFill>
                  <a:srgbClr val="FFFFFF"/>
                </a:solidFill>
                <a:latin typeface="Poppins Light"/>
                <a:ea typeface="Poppins Light"/>
                <a:cs typeface="Poppins Light"/>
                <a:sym typeface="Poppins Light"/>
              </a:rPr>
              <a:t>AI algorithms analyze webpage structures to extract data accurately. Unlike traditional scrapers, it can handle dynamic content, including JavaScript-rendered elements, ensuring comprehensive data collection without requiring additional tools like Selenium.</a:t>
            </a:r>
          </a:p>
        </p:txBody>
      </p:sp>
    </p:spTree>
  </p:cSld>
  <p:clrMapOvr>
    <a:masterClrMapping/>
  </p:clrMapOvr>
  <p:transition spd="fast">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DAGiDTfSqwY</dc:identifier>
  <dcterms:modified xsi:type="dcterms:W3CDTF">2011-08-01T06:04:30Z</dcterms:modified>
  <cp:revision>1</cp:revision>
  <dc:title>ScrapeEase</dc:title>
</cp:coreProperties>
</file>